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5" r:id="rId1"/>
  </p:sldMasterIdLst>
  <p:notesMasterIdLst>
    <p:notesMasterId r:id="rId57"/>
  </p:notesMasterIdLst>
  <p:sldIdLst>
    <p:sldId id="256" r:id="rId2"/>
    <p:sldId id="344" r:id="rId3"/>
    <p:sldId id="336" r:id="rId4"/>
    <p:sldId id="337" r:id="rId5"/>
    <p:sldId id="338" r:id="rId6"/>
    <p:sldId id="265" r:id="rId7"/>
    <p:sldId id="266" r:id="rId8"/>
    <p:sldId id="257" r:id="rId9"/>
    <p:sldId id="258" r:id="rId10"/>
    <p:sldId id="259" r:id="rId11"/>
    <p:sldId id="260" r:id="rId12"/>
    <p:sldId id="261" r:id="rId13"/>
    <p:sldId id="262" r:id="rId14"/>
    <p:sldId id="345" r:id="rId15"/>
    <p:sldId id="263" r:id="rId16"/>
    <p:sldId id="264" r:id="rId17"/>
    <p:sldId id="268" r:id="rId18"/>
    <p:sldId id="359" r:id="rId19"/>
    <p:sldId id="270" r:id="rId20"/>
    <p:sldId id="271" r:id="rId21"/>
    <p:sldId id="272" r:id="rId22"/>
    <p:sldId id="365" r:id="rId23"/>
    <p:sldId id="360" r:id="rId24"/>
    <p:sldId id="366" r:id="rId25"/>
    <p:sldId id="361" r:id="rId26"/>
    <p:sldId id="343" r:id="rId27"/>
    <p:sldId id="323" r:id="rId28"/>
    <p:sldId id="267" r:id="rId29"/>
    <p:sldId id="291" r:id="rId30"/>
    <p:sldId id="294" r:id="rId31"/>
    <p:sldId id="363" r:id="rId32"/>
    <p:sldId id="364" r:id="rId33"/>
    <p:sldId id="286" r:id="rId34"/>
    <p:sldId id="287" r:id="rId35"/>
    <p:sldId id="288" r:id="rId36"/>
    <p:sldId id="289" r:id="rId37"/>
    <p:sldId id="346" r:id="rId38"/>
    <p:sldId id="347" r:id="rId39"/>
    <p:sldId id="348" r:id="rId40"/>
    <p:sldId id="293" r:id="rId41"/>
    <p:sldId id="310" r:id="rId42"/>
    <p:sldId id="311" r:id="rId43"/>
    <p:sldId id="303" r:id="rId44"/>
    <p:sldId id="304" r:id="rId45"/>
    <p:sldId id="367" r:id="rId46"/>
    <p:sldId id="305" r:id="rId47"/>
    <p:sldId id="306" r:id="rId48"/>
    <p:sldId id="307" r:id="rId49"/>
    <p:sldId id="308" r:id="rId50"/>
    <p:sldId id="309" r:id="rId51"/>
    <p:sldId id="368" r:id="rId52"/>
    <p:sldId id="299" r:id="rId53"/>
    <p:sldId id="369" r:id="rId54"/>
    <p:sldId id="312" r:id="rId55"/>
    <p:sldId id="31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91" d="100"/>
          <a:sy n="91" d="100"/>
        </p:scale>
        <p:origin x="96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06F91-DAE6-41D4-A9DD-A1725209FC6D}" type="datetimeFigureOut">
              <a:rPr lang="en-US" smtClean="0"/>
              <a:t>9/4/2023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05BBD-D65B-42C9-AA16-275824FA07D0}" type="slidenum">
              <a:rPr lang="en-US" smtClean="0"/>
              <a:t>‹#›</a:t>
            </a:fld>
            <a:endParaRPr lang="en-US"/>
          </a:p>
        </p:txBody>
      </p:sp>
    </p:spTree>
    <p:extLst>
      <p:ext uri="{BB962C8B-B14F-4D97-AF65-F5344CB8AC3E}">
        <p14:creationId xmlns:p14="http://schemas.microsoft.com/office/powerpoint/2010/main" val="117642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69A566D-8602-7DFB-6381-E3A46F7BADC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269CAFE-FBEA-4B12-A45F-C608ED85F841}" type="slidenum">
              <a:rPr lang="en-US" altLang="en-US" sz="1200"/>
              <a:pPr algn="r"/>
              <a:t>2</a:t>
            </a:fld>
            <a:endParaRPr lang="en-US" altLang="en-US" sz="1200"/>
          </a:p>
        </p:txBody>
      </p:sp>
      <p:sp>
        <p:nvSpPr>
          <p:cNvPr id="100355" name="Rectangle 2">
            <a:extLst>
              <a:ext uri="{FF2B5EF4-FFF2-40B4-BE49-F238E27FC236}">
                <a16:creationId xmlns:a16="http://schemas.microsoft.com/office/drawing/2014/main" id="{CADBCC9D-DC49-A694-2FE1-726C7EC4B249}"/>
              </a:ext>
            </a:extLst>
          </p:cNvPr>
          <p:cNvSpPr>
            <a:spLocks noGrp="1" noRot="1" noChangeAspect="1" noChangeArrowheads="1" noTextEdit="1"/>
          </p:cNvSpPr>
          <p:nvPr>
            <p:ph type="sldImg"/>
          </p:nvPr>
        </p:nvSpPr>
        <p:spPr>
          <a:solidFill>
            <a:srgbClr val="FFFFFF"/>
          </a:solidFill>
          <a:ln/>
        </p:spPr>
      </p:sp>
      <p:sp>
        <p:nvSpPr>
          <p:cNvPr id="100356" name="Rectangle 3">
            <a:extLst>
              <a:ext uri="{FF2B5EF4-FFF2-40B4-BE49-F238E27FC236}">
                <a16:creationId xmlns:a16="http://schemas.microsoft.com/office/drawing/2014/main" id="{BDC9A790-B546-D898-9971-2BDE75943DAF}"/>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78C1B76-9E65-D59D-8857-84601FB51077}"/>
              </a:ext>
            </a:extLst>
          </p:cNvPr>
          <p:cNvSpPr>
            <a:spLocks noGrp="1" noChangeArrowheads="1"/>
          </p:cNvSpPr>
          <p:nvPr>
            <p:ph type="sldNum" sz="quarter" idx="5"/>
          </p:nvPr>
        </p:nvSpPr>
        <p:spPr>
          <a:ln/>
        </p:spPr>
        <p:txBody>
          <a:bodyPr/>
          <a:lstStyle/>
          <a:p>
            <a:fld id="{AF98CAE2-7FD3-4152-B20E-19B3B1B7E605}" type="slidenum">
              <a:rPr lang="en-US" altLang="en-US"/>
              <a:pPr/>
              <a:t>35</a:t>
            </a:fld>
            <a:endParaRPr lang="en-US" altLang="en-US"/>
          </a:p>
        </p:txBody>
      </p:sp>
      <p:sp>
        <p:nvSpPr>
          <p:cNvPr id="82946" name="Rectangle 2">
            <a:extLst>
              <a:ext uri="{FF2B5EF4-FFF2-40B4-BE49-F238E27FC236}">
                <a16:creationId xmlns:a16="http://schemas.microsoft.com/office/drawing/2014/main" id="{0062EFFD-2729-5A0D-40DB-258DC6445852}"/>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DEE18DD4-FDE6-B299-0F67-6548F829EB8B}"/>
              </a:ext>
            </a:extLst>
          </p:cNvPr>
          <p:cNvSpPr>
            <a:spLocks noGrp="1" noChangeArrowheads="1"/>
          </p:cNvSpPr>
          <p:nvPr>
            <p:ph type="body" idx="1"/>
          </p:nvPr>
        </p:nvSpPr>
        <p:spPr/>
        <p:txBody>
          <a:bodyPr/>
          <a:lstStyle/>
          <a:p>
            <a:r>
              <a:rPr lang="en-GB" altLang="en-US"/>
              <a:t>Instructor Notes:</a:t>
            </a:r>
          </a:p>
          <a:p>
            <a:r>
              <a:rPr lang="en-GB" altLang="en-US"/>
              <a:t>Explain how the sympathetic and parasympathetic nervous systems work in a check and balance manner regulating heart rate to meet the body’s metabolic demands</a:t>
            </a:r>
          </a:p>
          <a:p>
            <a:pPr>
              <a:buFontTx/>
              <a:buChar char="•"/>
            </a:pPr>
            <a:r>
              <a:rPr lang="en-GB" altLang="en-US"/>
              <a:t>The parasympathetic nervous system is like a brake pedal and the sympathetic nervous system is like an accelerator pedal.</a:t>
            </a:r>
          </a:p>
          <a:p>
            <a:pPr lvl="1">
              <a:buFontTx/>
              <a:buChar char="•"/>
            </a:pPr>
            <a:r>
              <a:rPr lang="en-GB" altLang="en-US"/>
              <a:t>e.g. giving atropine inhibits the effects of the parasympathetic nervous system and results in an increase in heart rate (like taking your foot off the brake) </a:t>
            </a:r>
          </a:p>
          <a:p>
            <a:pPr lvl="1">
              <a:buFontTx/>
              <a:buChar char="•"/>
            </a:pPr>
            <a:r>
              <a:rPr lang="en-GB" altLang="en-US"/>
              <a:t>Sympathetic NS – Fight or Flight, Parasympathetic NS – Feed or Breed – they work to balance each other.</a:t>
            </a:r>
          </a:p>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2596E214-F65A-A860-3B94-CAA2BA45E15F}"/>
              </a:ext>
            </a:extLst>
          </p:cNvPr>
          <p:cNvSpPr>
            <a:spLocks noGrp="1" noChangeArrowheads="1"/>
          </p:cNvSpPr>
          <p:nvPr>
            <p:ph type="sldNum" sz="quarter" idx="5"/>
          </p:nvPr>
        </p:nvSpPr>
        <p:spPr>
          <a:ln/>
        </p:spPr>
        <p:txBody>
          <a:bodyPr/>
          <a:lstStyle/>
          <a:p>
            <a:fld id="{E3F60934-2F46-4383-9E82-FA048C816A38}" type="slidenum">
              <a:rPr lang="en-US" altLang="en-US"/>
              <a:pPr/>
              <a:t>36</a:t>
            </a:fld>
            <a:endParaRPr lang="en-US" altLang="en-US"/>
          </a:p>
        </p:txBody>
      </p:sp>
      <p:sp>
        <p:nvSpPr>
          <p:cNvPr id="83970" name="Rectangle 2">
            <a:extLst>
              <a:ext uri="{FF2B5EF4-FFF2-40B4-BE49-F238E27FC236}">
                <a16:creationId xmlns:a16="http://schemas.microsoft.com/office/drawing/2014/main" id="{FB9B7C6C-7E66-E067-982A-B4B6D055E37E}"/>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735A17C-DF33-E0CF-EE27-DE413CD19312}"/>
              </a:ext>
            </a:extLst>
          </p:cNvPr>
          <p:cNvSpPr>
            <a:spLocks noGrp="1" noChangeArrowheads="1"/>
          </p:cNvSpPr>
          <p:nvPr>
            <p:ph type="body" idx="1"/>
          </p:nvPr>
        </p:nvSpPr>
        <p:spPr/>
        <p:txBody>
          <a:bodyPr/>
          <a:lstStyle/>
          <a:p>
            <a:r>
              <a:rPr lang="en-GB" altLang="en-US"/>
              <a:t>Instructor Notes:</a:t>
            </a:r>
          </a:p>
          <a:p>
            <a:pPr>
              <a:buFontTx/>
              <a:buChar char="•"/>
            </a:pPr>
            <a:r>
              <a:rPr lang="en-GB" altLang="en-US"/>
              <a:t>Discuss common cause of Hyperkalemia – e.g. patients on renal dialysis with chronic or acute metabolic acidosis; diabetic ketoacidosis,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F8F2588-7878-2165-AC61-A4E75B16D05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454D05B-E286-49F0-A974-578334FEA596}" type="slidenum">
              <a:rPr lang="en-US" altLang="en-US" sz="1200"/>
              <a:pPr algn="r"/>
              <a:t>39</a:t>
            </a:fld>
            <a:endParaRPr lang="en-US" altLang="en-US" sz="1200"/>
          </a:p>
        </p:txBody>
      </p:sp>
      <p:sp>
        <p:nvSpPr>
          <p:cNvPr id="102403" name="Rectangle 2">
            <a:extLst>
              <a:ext uri="{FF2B5EF4-FFF2-40B4-BE49-F238E27FC236}">
                <a16:creationId xmlns:a16="http://schemas.microsoft.com/office/drawing/2014/main" id="{CD97FC6E-2304-8269-1B7B-F6866E7C95FA}"/>
              </a:ext>
            </a:extLst>
          </p:cNvPr>
          <p:cNvSpPr>
            <a:spLocks noGrp="1" noRot="1" noChangeAspect="1" noChangeArrowheads="1" noTextEdit="1"/>
          </p:cNvSpPr>
          <p:nvPr>
            <p:ph type="sldImg"/>
          </p:nvPr>
        </p:nvSpPr>
        <p:spPr>
          <a:solidFill>
            <a:srgbClr val="FFFFFF"/>
          </a:solidFill>
          <a:ln/>
        </p:spPr>
      </p:sp>
      <p:sp>
        <p:nvSpPr>
          <p:cNvPr id="102404" name="Rectangle 3">
            <a:extLst>
              <a:ext uri="{FF2B5EF4-FFF2-40B4-BE49-F238E27FC236}">
                <a16:creationId xmlns:a16="http://schemas.microsoft.com/office/drawing/2014/main" id="{CF973944-1CE3-1723-1863-49E0FCAA1B9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2136CDF-8513-8530-B2BC-0B36760DB7A6}"/>
              </a:ext>
            </a:extLst>
          </p:cNvPr>
          <p:cNvSpPr>
            <a:spLocks noGrp="1" noChangeArrowheads="1"/>
          </p:cNvSpPr>
          <p:nvPr>
            <p:ph type="sldNum" sz="quarter" idx="5"/>
          </p:nvPr>
        </p:nvSpPr>
        <p:spPr>
          <a:ln/>
        </p:spPr>
        <p:txBody>
          <a:bodyPr/>
          <a:lstStyle/>
          <a:p>
            <a:fld id="{25D05890-806D-43AE-8DBC-83BE7BE4DDD4}" type="slidenum">
              <a:rPr lang="en-US" altLang="en-US"/>
              <a:pPr/>
              <a:t>40</a:t>
            </a:fld>
            <a:endParaRPr lang="en-US" altLang="en-US"/>
          </a:p>
        </p:txBody>
      </p:sp>
      <p:sp>
        <p:nvSpPr>
          <p:cNvPr id="88066" name="Rectangle 2">
            <a:extLst>
              <a:ext uri="{FF2B5EF4-FFF2-40B4-BE49-F238E27FC236}">
                <a16:creationId xmlns:a16="http://schemas.microsoft.com/office/drawing/2014/main" id="{5A31CA52-500E-450F-A1FE-DB8423CE05BC}"/>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A4DCF269-09DE-6032-6D0C-29A4A9138CCB}"/>
              </a:ext>
            </a:extLst>
          </p:cNvPr>
          <p:cNvSpPr>
            <a:spLocks noGrp="1" noChangeArrowheads="1"/>
          </p:cNvSpPr>
          <p:nvPr>
            <p:ph type="body" idx="1"/>
          </p:nvPr>
        </p:nvSpPr>
        <p:spPr/>
        <p:txBody>
          <a:bodyPr/>
          <a:lstStyle/>
          <a:p>
            <a:pPr marL="95250" indent="-95250"/>
            <a:r>
              <a:rPr lang="en-GB" altLang="en-US"/>
              <a:t>Instructor Notes:</a:t>
            </a:r>
          </a:p>
          <a:p>
            <a:pPr marL="95250" indent="-95250">
              <a:buFontTx/>
              <a:buChar char="•"/>
            </a:pPr>
            <a:r>
              <a:rPr lang="en-GB" altLang="en-US"/>
              <a:t>Discuss causes of acute pulmonary edema</a:t>
            </a:r>
          </a:p>
          <a:p>
            <a:pPr marL="95250" indent="-95250">
              <a:buFontTx/>
              <a:buChar char="•"/>
            </a:pPr>
            <a:r>
              <a:rPr lang="en-GB" altLang="en-US"/>
              <a:t>Discuss exacerbations of chronic left sided failure</a:t>
            </a:r>
          </a:p>
          <a:p>
            <a:pPr marL="95250" indent="-95250">
              <a:buFontTx/>
              <a:buChar char="•"/>
            </a:pPr>
            <a:r>
              <a:rPr lang="en-GB" altLang="en-US"/>
              <a:t>Discuss pathophysiology and presentation of chronic right sided failure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C30D962-4391-F136-F65E-593F4EAA685A}"/>
              </a:ext>
            </a:extLst>
          </p:cNvPr>
          <p:cNvSpPr>
            <a:spLocks noGrp="1" noChangeArrowheads="1"/>
          </p:cNvSpPr>
          <p:nvPr>
            <p:ph type="sldNum" sz="quarter" idx="5"/>
          </p:nvPr>
        </p:nvSpPr>
        <p:spPr>
          <a:ln/>
        </p:spPr>
        <p:txBody>
          <a:bodyPr/>
          <a:lstStyle/>
          <a:p>
            <a:fld id="{AE5AF027-C5FD-4E32-8962-4CE773D9BCD2}" type="slidenum">
              <a:rPr lang="en-US" altLang="en-US"/>
              <a:pPr/>
              <a:t>41</a:t>
            </a:fld>
            <a:endParaRPr lang="en-US" altLang="en-US"/>
          </a:p>
        </p:txBody>
      </p:sp>
      <p:sp>
        <p:nvSpPr>
          <p:cNvPr id="139266" name="Rectangle 2050">
            <a:extLst>
              <a:ext uri="{FF2B5EF4-FFF2-40B4-BE49-F238E27FC236}">
                <a16:creationId xmlns:a16="http://schemas.microsoft.com/office/drawing/2014/main" id="{E2C9202B-A1BD-1AF2-FD42-9B2571D23A87}"/>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2051">
            <a:extLst>
              <a:ext uri="{FF2B5EF4-FFF2-40B4-BE49-F238E27FC236}">
                <a16:creationId xmlns:a16="http://schemas.microsoft.com/office/drawing/2014/main" id="{EB7D2951-1B8F-1583-1C00-50E67CDEF9C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ltLang="en-US"/>
              <a:t>Normal heart vs. enlarged heart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4FCD7DB-C12E-5143-44E4-C53A6309C1EB}"/>
              </a:ext>
            </a:extLst>
          </p:cNvPr>
          <p:cNvSpPr>
            <a:spLocks noGrp="1" noChangeArrowheads="1"/>
          </p:cNvSpPr>
          <p:nvPr>
            <p:ph type="sldNum" sz="quarter" idx="5"/>
          </p:nvPr>
        </p:nvSpPr>
        <p:spPr>
          <a:ln/>
        </p:spPr>
        <p:txBody>
          <a:bodyPr/>
          <a:lstStyle/>
          <a:p>
            <a:fld id="{5083FDF9-0E6C-41A2-9988-2A9046D4D0A1}" type="slidenum">
              <a:rPr lang="en-US" altLang="en-US"/>
              <a:pPr/>
              <a:t>42</a:t>
            </a:fld>
            <a:endParaRPr lang="en-US" altLang="en-US"/>
          </a:p>
        </p:txBody>
      </p:sp>
      <p:sp>
        <p:nvSpPr>
          <p:cNvPr id="141314" name="Rectangle 2">
            <a:extLst>
              <a:ext uri="{FF2B5EF4-FFF2-40B4-BE49-F238E27FC236}">
                <a16:creationId xmlns:a16="http://schemas.microsoft.com/office/drawing/2014/main" id="{BF5C432D-035A-B517-EAD7-0E5E7E2F5737}"/>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5" name="Rectangle 3">
            <a:extLst>
              <a:ext uri="{FF2B5EF4-FFF2-40B4-BE49-F238E27FC236}">
                <a16:creationId xmlns:a16="http://schemas.microsoft.com/office/drawing/2014/main" id="{5BBDCF32-9D5D-EB00-D2A1-6ADEB97324E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95250" indent="-95250"/>
            <a:r>
              <a:rPr lang="en-GB" altLang="en-US"/>
              <a:t>Instructor Notes:</a:t>
            </a:r>
          </a:p>
          <a:p>
            <a:pPr marL="95250" indent="-95250">
              <a:buFontTx/>
              <a:buChar char="•"/>
            </a:pPr>
            <a:r>
              <a:rPr lang="en-GB" altLang="en-US"/>
              <a:t>Discuss NTG’s role in the management of APE – Ntg acts as a vasodilator, therefore making the venous system a “toilet” that reduces the amount of extra fluid in and around the heart…decreasing pulmonary edema</a:t>
            </a:r>
          </a:p>
          <a:p>
            <a:pPr marL="95250" indent="-95250">
              <a:buFontTx/>
              <a:buChar char="•"/>
            </a:pPr>
            <a:r>
              <a:rPr lang="en-GB" altLang="en-US"/>
              <a:t>Discuss the role of Furosemide and how it works + why it’s falling out of favour for most cases of APE unless there’s clear evidence of </a:t>
            </a:r>
            <a:r>
              <a:rPr lang="en-GB" altLang="en-US" u="sng"/>
              <a:t>hyper</a:t>
            </a:r>
            <a:r>
              <a:rPr lang="en-GB" altLang="en-US"/>
              <a:t>volemia – Furosemide(Lasix) is a loop diuretic…the kidneys sense the extra fluid, and put into motion the removal of excess fluid(H20) from the body…. This causes a patient that is already stressed to feel and urge to urinate, regularly!!!  The patient is SOB, and now feel urge to urinate, and need to WALK to Bathroom, they are now on a downward roller coaster…they need to be catheterised, another stressful procedure to control urges to urinate…not a really good treatment for a patient that needs to work at breathing ONLY.  </a:t>
            </a:r>
          </a:p>
          <a:p>
            <a:pPr marL="95250" indent="-95250">
              <a:buFontTx/>
              <a:buChar char="•"/>
            </a:pPr>
            <a:r>
              <a:rPr lang="en-GB" altLang="en-US"/>
              <a:t>Discuss cardiac asthma and treatment with salbutamol:  pros/cons- As a bronchodilator, Ventolin opens up the larger airways, to treat Asthma.   When given to CHF’rs,may make patient feel better initially, but will end up making patient worse…actually opening up the flood gates into the lungs, making the patient rebound initially and then make a turn for the worse. The fluid rushes into the lungs and the patient will drown in their own fluid.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337963A-45AF-2766-777B-9E86E9258CC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B9B56FD-9F90-45B9-ACD8-206D03A7F875}" type="slidenum">
              <a:rPr lang="en-US" altLang="en-US" sz="1200"/>
              <a:pPr algn="r"/>
              <a:t>14</a:t>
            </a:fld>
            <a:endParaRPr lang="en-US" altLang="en-US" sz="1200"/>
          </a:p>
        </p:txBody>
      </p:sp>
      <p:sp>
        <p:nvSpPr>
          <p:cNvPr id="101379" name="Rectangle 2">
            <a:extLst>
              <a:ext uri="{FF2B5EF4-FFF2-40B4-BE49-F238E27FC236}">
                <a16:creationId xmlns:a16="http://schemas.microsoft.com/office/drawing/2014/main" id="{22678B53-18E2-9AC6-B420-0ED4B92CA99B}"/>
              </a:ext>
            </a:extLst>
          </p:cNvPr>
          <p:cNvSpPr>
            <a:spLocks noGrp="1" noRot="1" noChangeAspect="1" noChangeArrowheads="1" noTextEdit="1"/>
          </p:cNvSpPr>
          <p:nvPr>
            <p:ph type="sldImg"/>
          </p:nvPr>
        </p:nvSpPr>
        <p:spPr>
          <a:solidFill>
            <a:srgbClr val="FFFFFF"/>
          </a:solidFill>
          <a:ln/>
        </p:spPr>
      </p:sp>
      <p:sp>
        <p:nvSpPr>
          <p:cNvPr id="101380" name="Rectangle 3">
            <a:extLst>
              <a:ext uri="{FF2B5EF4-FFF2-40B4-BE49-F238E27FC236}">
                <a16:creationId xmlns:a16="http://schemas.microsoft.com/office/drawing/2014/main" id="{3495B3BF-1EA1-15F6-36F2-ED41BA54944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7CFB1F7-4EBA-88D0-8B9D-B1383C1F464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D0D3516-8F19-4715-93FD-2223B23088AD}" type="slidenum">
              <a:rPr lang="en-US" altLang="en-US" sz="1200"/>
              <a:pPr algn="r"/>
              <a:t>18</a:t>
            </a:fld>
            <a:endParaRPr lang="en-US" altLang="en-US" sz="1200"/>
          </a:p>
        </p:txBody>
      </p:sp>
      <p:sp>
        <p:nvSpPr>
          <p:cNvPr id="108547" name="Rectangle 2">
            <a:extLst>
              <a:ext uri="{FF2B5EF4-FFF2-40B4-BE49-F238E27FC236}">
                <a16:creationId xmlns:a16="http://schemas.microsoft.com/office/drawing/2014/main" id="{31FCFA6D-F6BC-C0C5-4553-F56AA9BFB58C}"/>
              </a:ext>
            </a:extLst>
          </p:cNvPr>
          <p:cNvSpPr>
            <a:spLocks noGrp="1" noRot="1" noChangeAspect="1" noChangeArrowheads="1" noTextEdit="1"/>
          </p:cNvSpPr>
          <p:nvPr>
            <p:ph type="sldImg"/>
          </p:nvPr>
        </p:nvSpPr>
        <p:spPr>
          <a:solidFill>
            <a:srgbClr val="FFFFFF"/>
          </a:solidFill>
          <a:ln/>
        </p:spPr>
      </p:sp>
      <p:sp>
        <p:nvSpPr>
          <p:cNvPr id="108548" name="Rectangle 3">
            <a:extLst>
              <a:ext uri="{FF2B5EF4-FFF2-40B4-BE49-F238E27FC236}">
                <a16:creationId xmlns:a16="http://schemas.microsoft.com/office/drawing/2014/main" id="{4D21F313-6386-35FB-5B83-5B6B010F38F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E784E2C-2FC9-89A7-9A76-1197BBC6B28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6D2B9AF-0385-48F3-B5BE-6CEEE0CA388E}" type="slidenum">
              <a:rPr lang="en-US" altLang="en-US" sz="1200"/>
              <a:pPr algn="r"/>
              <a:t>23</a:t>
            </a:fld>
            <a:endParaRPr lang="en-US" altLang="en-US" sz="1200"/>
          </a:p>
        </p:txBody>
      </p:sp>
      <p:sp>
        <p:nvSpPr>
          <p:cNvPr id="109571" name="Rectangle 2">
            <a:extLst>
              <a:ext uri="{FF2B5EF4-FFF2-40B4-BE49-F238E27FC236}">
                <a16:creationId xmlns:a16="http://schemas.microsoft.com/office/drawing/2014/main" id="{F715D3D8-8CC7-8E66-C2D8-60A044E1A223}"/>
              </a:ext>
            </a:extLst>
          </p:cNvPr>
          <p:cNvSpPr>
            <a:spLocks noGrp="1" noRot="1" noChangeAspect="1" noChangeArrowheads="1" noTextEdit="1"/>
          </p:cNvSpPr>
          <p:nvPr>
            <p:ph type="sldImg"/>
          </p:nvPr>
        </p:nvSpPr>
        <p:spPr>
          <a:solidFill>
            <a:srgbClr val="FFFFFF"/>
          </a:solidFill>
          <a:ln/>
        </p:spPr>
      </p:sp>
      <p:sp>
        <p:nvSpPr>
          <p:cNvPr id="109572" name="Rectangle 3">
            <a:extLst>
              <a:ext uri="{FF2B5EF4-FFF2-40B4-BE49-F238E27FC236}">
                <a16:creationId xmlns:a16="http://schemas.microsoft.com/office/drawing/2014/main" id="{4A011F49-A428-11D0-AD35-8D859715C96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A1A6C50B-7CD7-A447-95F7-E1DEA5FCEE7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A537314-B1C7-4C1A-9D23-E20FD42D50B7}" type="slidenum">
              <a:rPr lang="en-US" altLang="en-US" sz="1200"/>
              <a:pPr algn="r"/>
              <a:t>25</a:t>
            </a:fld>
            <a:endParaRPr lang="en-US" altLang="en-US" sz="1200"/>
          </a:p>
        </p:txBody>
      </p:sp>
      <p:sp>
        <p:nvSpPr>
          <p:cNvPr id="110595" name="Rectangle 2">
            <a:extLst>
              <a:ext uri="{FF2B5EF4-FFF2-40B4-BE49-F238E27FC236}">
                <a16:creationId xmlns:a16="http://schemas.microsoft.com/office/drawing/2014/main" id="{2CF6C097-C04D-D39D-E038-708B36FC6375}"/>
              </a:ext>
            </a:extLst>
          </p:cNvPr>
          <p:cNvSpPr>
            <a:spLocks noGrp="1" noRot="1" noChangeAspect="1" noChangeArrowheads="1" noTextEdit="1"/>
          </p:cNvSpPr>
          <p:nvPr>
            <p:ph type="sldImg"/>
          </p:nvPr>
        </p:nvSpPr>
        <p:spPr>
          <a:solidFill>
            <a:srgbClr val="FFFFFF"/>
          </a:solidFill>
          <a:ln/>
        </p:spPr>
      </p:sp>
      <p:sp>
        <p:nvSpPr>
          <p:cNvPr id="110596" name="Rectangle 3">
            <a:extLst>
              <a:ext uri="{FF2B5EF4-FFF2-40B4-BE49-F238E27FC236}">
                <a16:creationId xmlns:a16="http://schemas.microsoft.com/office/drawing/2014/main" id="{6CA2B93E-4309-EDA2-3CA7-D23A66EBA1D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3E48C0F-78BE-0CE9-8681-36962E3D470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AFA4264-93C3-4B05-AC88-AEEE8073CEFE}" type="slidenum">
              <a:rPr lang="en-US" altLang="en-US" sz="1200"/>
              <a:pPr algn="r"/>
              <a:t>31</a:t>
            </a:fld>
            <a:endParaRPr lang="en-US" altLang="en-US" sz="1200"/>
          </a:p>
        </p:txBody>
      </p:sp>
      <p:sp>
        <p:nvSpPr>
          <p:cNvPr id="111619" name="Rectangle 2">
            <a:extLst>
              <a:ext uri="{FF2B5EF4-FFF2-40B4-BE49-F238E27FC236}">
                <a16:creationId xmlns:a16="http://schemas.microsoft.com/office/drawing/2014/main" id="{FF73BDB5-3470-39CF-DAF4-70E777F7F0DB}"/>
              </a:ext>
            </a:extLst>
          </p:cNvPr>
          <p:cNvSpPr>
            <a:spLocks noGrp="1" noRot="1" noChangeAspect="1" noChangeArrowheads="1" noTextEdit="1"/>
          </p:cNvSpPr>
          <p:nvPr>
            <p:ph type="sldImg"/>
          </p:nvPr>
        </p:nvSpPr>
        <p:spPr>
          <a:solidFill>
            <a:srgbClr val="FFFFFF"/>
          </a:solidFill>
          <a:ln/>
        </p:spPr>
      </p:sp>
      <p:sp>
        <p:nvSpPr>
          <p:cNvPr id="111620" name="Rectangle 3">
            <a:extLst>
              <a:ext uri="{FF2B5EF4-FFF2-40B4-BE49-F238E27FC236}">
                <a16:creationId xmlns:a16="http://schemas.microsoft.com/office/drawing/2014/main" id="{ABAE5E85-3E62-FF6E-2433-180B5503FEA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D2120AF-9F22-FA85-C5F9-0455D2EFCD6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5B62FD4-64D3-4B6A-BA82-1737ABB1FC35}" type="slidenum">
              <a:rPr lang="en-US" altLang="en-US" sz="1200"/>
              <a:pPr algn="r"/>
              <a:t>32</a:t>
            </a:fld>
            <a:endParaRPr lang="en-US" altLang="en-US" sz="1200"/>
          </a:p>
        </p:txBody>
      </p:sp>
      <p:sp>
        <p:nvSpPr>
          <p:cNvPr id="112643" name="Rectangle 2">
            <a:extLst>
              <a:ext uri="{FF2B5EF4-FFF2-40B4-BE49-F238E27FC236}">
                <a16:creationId xmlns:a16="http://schemas.microsoft.com/office/drawing/2014/main" id="{54B0707E-96A7-E9C9-1EB8-685B1CAF39ED}"/>
              </a:ext>
            </a:extLst>
          </p:cNvPr>
          <p:cNvSpPr>
            <a:spLocks noGrp="1" noRot="1" noChangeAspect="1" noChangeArrowheads="1" noTextEdit="1"/>
          </p:cNvSpPr>
          <p:nvPr>
            <p:ph type="sldImg"/>
          </p:nvPr>
        </p:nvSpPr>
        <p:spPr>
          <a:solidFill>
            <a:srgbClr val="FFFFFF"/>
          </a:solidFill>
          <a:ln/>
        </p:spPr>
      </p:sp>
      <p:sp>
        <p:nvSpPr>
          <p:cNvPr id="112644" name="Rectangle 3">
            <a:extLst>
              <a:ext uri="{FF2B5EF4-FFF2-40B4-BE49-F238E27FC236}">
                <a16:creationId xmlns:a16="http://schemas.microsoft.com/office/drawing/2014/main" id="{0F8EF57A-FE5D-BAB8-690C-9595E53C4B14}"/>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3C79DCD-C150-0B4E-0CA1-D10AC14E3B62}"/>
              </a:ext>
            </a:extLst>
          </p:cNvPr>
          <p:cNvSpPr>
            <a:spLocks noGrp="1" noChangeArrowheads="1"/>
          </p:cNvSpPr>
          <p:nvPr>
            <p:ph type="sldNum" sz="quarter" idx="5"/>
          </p:nvPr>
        </p:nvSpPr>
        <p:spPr>
          <a:ln/>
        </p:spPr>
        <p:txBody>
          <a:bodyPr/>
          <a:lstStyle/>
          <a:p>
            <a:fld id="{42733559-231C-4E9E-B1B3-275F98715306}" type="slidenum">
              <a:rPr lang="en-US" altLang="en-US"/>
              <a:pPr/>
              <a:t>33</a:t>
            </a:fld>
            <a:endParaRPr lang="en-US" altLang="en-US"/>
          </a:p>
        </p:txBody>
      </p:sp>
      <p:sp>
        <p:nvSpPr>
          <p:cNvPr id="80898" name="Rectangle 2">
            <a:extLst>
              <a:ext uri="{FF2B5EF4-FFF2-40B4-BE49-F238E27FC236}">
                <a16:creationId xmlns:a16="http://schemas.microsoft.com/office/drawing/2014/main" id="{CF72F09F-607D-28D6-1C40-64D4090C37CB}"/>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923813CD-FAB3-2A1D-9DDC-3529FD6D80EF}"/>
              </a:ext>
            </a:extLst>
          </p:cNvPr>
          <p:cNvSpPr>
            <a:spLocks noGrp="1" noChangeArrowheads="1"/>
          </p:cNvSpPr>
          <p:nvPr>
            <p:ph type="body" idx="1"/>
          </p:nvPr>
        </p:nvSpPr>
        <p:spPr/>
        <p:txBody>
          <a:bodyPr/>
          <a:lstStyle/>
          <a:p>
            <a:pPr marL="95250" indent="-95250"/>
            <a:r>
              <a:rPr lang="en-US" altLang="en-US"/>
              <a:t>Instructor Notes:</a:t>
            </a:r>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D959F8B-C9A5-5CE4-D572-C8486DE3F035}"/>
              </a:ext>
            </a:extLst>
          </p:cNvPr>
          <p:cNvSpPr>
            <a:spLocks noGrp="1" noChangeArrowheads="1"/>
          </p:cNvSpPr>
          <p:nvPr>
            <p:ph type="sldNum" sz="quarter" idx="5"/>
          </p:nvPr>
        </p:nvSpPr>
        <p:spPr>
          <a:ln/>
        </p:spPr>
        <p:txBody>
          <a:bodyPr/>
          <a:lstStyle/>
          <a:p>
            <a:fld id="{2AC40788-DEA0-4A5F-AA20-DB83D8C44163}" type="slidenum">
              <a:rPr lang="en-US" altLang="en-US"/>
              <a:pPr/>
              <a:t>34</a:t>
            </a:fld>
            <a:endParaRPr lang="en-US" altLang="en-US"/>
          </a:p>
        </p:txBody>
      </p:sp>
      <p:sp>
        <p:nvSpPr>
          <p:cNvPr id="81922" name="Rectangle 2">
            <a:extLst>
              <a:ext uri="{FF2B5EF4-FFF2-40B4-BE49-F238E27FC236}">
                <a16:creationId xmlns:a16="http://schemas.microsoft.com/office/drawing/2014/main" id="{7E6D56FC-8651-89F7-7159-76B7D1EA5F1F}"/>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18C7A4C9-25A5-0271-94A3-FA5B4EE6998E}"/>
              </a:ext>
            </a:extLst>
          </p:cNvPr>
          <p:cNvSpPr>
            <a:spLocks noGrp="1" noChangeArrowheads="1"/>
          </p:cNvSpPr>
          <p:nvPr>
            <p:ph type="body" idx="1"/>
          </p:nvPr>
        </p:nvSpPr>
        <p:spPr/>
        <p:txBody>
          <a:bodyPr/>
          <a:lstStyle/>
          <a:p>
            <a:pPr marL="98425" indent="-98425"/>
            <a:r>
              <a:rPr lang="en-US" altLang="en-US"/>
              <a:t>Instructor Notes:</a:t>
            </a:r>
          </a:p>
          <a:p>
            <a:pPr marL="98425" indent="-98425">
              <a:buFontTx/>
              <a:buChar char="•"/>
            </a:pPr>
            <a:r>
              <a:rPr lang="en-US" altLang="en-US"/>
              <a:t>Good opportunity to recap and re-explain</a:t>
            </a:r>
          </a:p>
          <a:p>
            <a:pPr marL="98425" indent="-98425">
              <a:buFontTx/>
              <a:buChar char="•"/>
            </a:pPr>
            <a:r>
              <a:rPr lang="en-US" altLang="en-US"/>
              <a:t>Define Starling’s Law – The more the myocardium is stretched, to a point, the more forceful the subsequent contraction will be.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00297-660C-4924-B3A5-DF58F156D0EB}" type="datetimeFigureOut">
              <a:rPr lang="ar-IQ" smtClean="0"/>
              <a:t>19/02/1445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119214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00297-660C-4924-B3A5-DF58F156D0EB}" type="datetimeFigureOut">
              <a:rPr lang="ar-IQ" smtClean="0"/>
              <a:t>19/02/1445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191174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00297-660C-4924-B3A5-DF58F156D0EB}" type="datetimeFigureOut">
              <a:rPr lang="ar-IQ" smtClean="0"/>
              <a:t>19/02/1445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89619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97C7-E710-E7EB-6BEE-D130B0ED0D1A}"/>
              </a:ext>
            </a:extLst>
          </p:cNvPr>
          <p:cNvSpPr>
            <a:spLocks noGrp="1"/>
          </p:cNvSpPr>
          <p:nvPr>
            <p:ph type="title"/>
          </p:nvPr>
        </p:nvSpPr>
        <p:spPr>
          <a:xfrm>
            <a:off x="1150938" y="617538"/>
            <a:ext cx="7793037"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3013629B-0AF2-7BFC-C90F-101C878D12D2}"/>
              </a:ext>
            </a:extLst>
          </p:cNvPr>
          <p:cNvSpPr>
            <a:spLocks noGrp="1"/>
          </p:cNvSpPr>
          <p:nvPr>
            <p:ph type="clipArt" sz="half" idx="1"/>
          </p:nvPr>
        </p:nvSpPr>
        <p:spPr>
          <a:xfrm>
            <a:off x="1182688" y="2017713"/>
            <a:ext cx="3810000" cy="4114800"/>
          </a:xfrm>
        </p:spPr>
        <p:txBody>
          <a:bodyPr/>
          <a:lstStyle/>
          <a:p>
            <a:endParaRPr lang="en-US"/>
          </a:p>
        </p:txBody>
      </p:sp>
      <p:sp>
        <p:nvSpPr>
          <p:cNvPr id="4" name="Text Placeholder 3">
            <a:extLst>
              <a:ext uri="{FF2B5EF4-FFF2-40B4-BE49-F238E27FC236}">
                <a16:creationId xmlns:a16="http://schemas.microsoft.com/office/drawing/2014/main" id="{2C24A54A-A48C-9E83-58C4-66E0B3FC16D3}"/>
              </a:ext>
            </a:extLst>
          </p:cNvPr>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EEA75-A605-233B-C9F1-55FEAC0124B9}"/>
              </a:ext>
            </a:extLst>
          </p:cNvPr>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974020-9929-9E9C-2372-A307545BE5C2}"/>
              </a:ext>
            </a:extLst>
          </p:cNvPr>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4B45EF8-5450-B04D-102F-ACDE2683305D}"/>
              </a:ext>
            </a:extLst>
          </p:cNvPr>
          <p:cNvSpPr>
            <a:spLocks noGrp="1"/>
          </p:cNvSpPr>
          <p:nvPr>
            <p:ph type="sldNum" sz="quarter" idx="12"/>
          </p:nvPr>
        </p:nvSpPr>
        <p:spPr>
          <a:xfrm>
            <a:off x="6781800" y="6324600"/>
            <a:ext cx="1905000" cy="457200"/>
          </a:xfrm>
        </p:spPr>
        <p:txBody>
          <a:bodyPr/>
          <a:lstStyle>
            <a:lvl1pPr>
              <a:defRPr/>
            </a:lvl1pPr>
          </a:lstStyle>
          <a:p>
            <a:fld id="{2B58944B-8DBF-4DFB-B7EF-2EB408A4F642}" type="slidenum">
              <a:rPr lang="en-US" altLang="en-US"/>
              <a:pPr/>
              <a:t>‹#›</a:t>
            </a:fld>
            <a:endParaRPr lang="en-US" altLang="en-US"/>
          </a:p>
        </p:txBody>
      </p:sp>
    </p:spTree>
    <p:extLst>
      <p:ext uri="{BB962C8B-B14F-4D97-AF65-F5344CB8AC3E}">
        <p14:creationId xmlns:p14="http://schemas.microsoft.com/office/powerpoint/2010/main" val="211871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00297-660C-4924-B3A5-DF58F156D0EB}" type="datetimeFigureOut">
              <a:rPr lang="ar-IQ" smtClean="0"/>
              <a:t>19/02/1445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287557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00297-660C-4924-B3A5-DF58F156D0EB}" type="datetimeFigureOut">
              <a:rPr lang="ar-IQ" smtClean="0"/>
              <a:t>19/02/1445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67430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00297-660C-4924-B3A5-DF58F156D0EB}" type="datetimeFigureOut">
              <a:rPr lang="ar-IQ" smtClean="0"/>
              <a:t>19/02/1445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37412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F00297-660C-4924-B3A5-DF58F156D0EB}" type="datetimeFigureOut">
              <a:rPr lang="ar-IQ" smtClean="0"/>
              <a:t>19/02/1445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10522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F00297-660C-4924-B3A5-DF58F156D0EB}" type="datetimeFigureOut">
              <a:rPr lang="ar-IQ" smtClean="0"/>
              <a:t>19/02/1445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143313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00297-660C-4924-B3A5-DF58F156D0EB}" type="datetimeFigureOut">
              <a:rPr lang="ar-IQ" smtClean="0"/>
              <a:t>19/02/1445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320618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F00297-660C-4924-B3A5-DF58F156D0EB}" type="datetimeFigureOut">
              <a:rPr lang="ar-IQ" smtClean="0"/>
              <a:t>19/02/1445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19582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F00297-660C-4924-B3A5-DF58F156D0EB}" type="datetimeFigureOut">
              <a:rPr lang="ar-IQ" smtClean="0"/>
              <a:t>19/02/1445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F1F1010-0138-4130-8013-C9C6FAA5E1FC}" type="slidenum">
              <a:rPr lang="ar-IQ" smtClean="0"/>
              <a:t>‹#›</a:t>
            </a:fld>
            <a:endParaRPr lang="ar-IQ"/>
          </a:p>
        </p:txBody>
      </p:sp>
    </p:spTree>
    <p:extLst>
      <p:ext uri="{BB962C8B-B14F-4D97-AF65-F5344CB8AC3E}">
        <p14:creationId xmlns:p14="http://schemas.microsoft.com/office/powerpoint/2010/main" val="196527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00297-660C-4924-B3A5-DF58F156D0EB}" type="datetimeFigureOut">
              <a:rPr lang="ar-IQ" smtClean="0"/>
              <a:t>19/02/1445</a:t>
            </a:fld>
            <a:endParaRPr lang="ar-IQ"/>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F1010-0138-4130-8013-C9C6FAA5E1FC}" type="slidenum">
              <a:rPr lang="ar-IQ" smtClean="0"/>
              <a:t>‹#›</a:t>
            </a:fld>
            <a:endParaRPr lang="ar-IQ"/>
          </a:p>
        </p:txBody>
      </p:sp>
    </p:spTree>
    <p:extLst>
      <p:ext uri="{BB962C8B-B14F-4D97-AF65-F5344CB8AC3E}">
        <p14:creationId xmlns:p14="http://schemas.microsoft.com/office/powerpoint/2010/main" val="33139984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196752"/>
            <a:ext cx="7772400" cy="1470025"/>
          </a:xfrm>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a:solidFill>
                  <a:srgbClr val="FF0000"/>
                </a:solidFill>
              </a:rPr>
              <a:t>CARDIOVASCULAR SYSTEM </a:t>
            </a:r>
            <a:endParaRPr lang="ar-IQ" sz="4800" b="1" dirty="0">
              <a:solidFill>
                <a:srgbClr val="FF0000"/>
              </a:solidFill>
            </a:endParaRPr>
          </a:p>
        </p:txBody>
      </p:sp>
      <p:sp>
        <p:nvSpPr>
          <p:cNvPr id="4" name="عنوان فرعي 2"/>
          <p:cNvSpPr>
            <a:spLocks noGrp="1"/>
          </p:cNvSpPr>
          <p:nvPr>
            <p:ph type="subTitle" idx="1"/>
          </p:nvPr>
        </p:nvSpPr>
        <p:spPr>
          <a:xfrm>
            <a:off x="1403648" y="3861048"/>
            <a:ext cx="6400800" cy="1752600"/>
          </a:xfrm>
        </p:spPr>
        <p:style>
          <a:lnRef idx="2">
            <a:schemeClr val="dk1"/>
          </a:lnRef>
          <a:fillRef idx="1">
            <a:schemeClr val="lt1"/>
          </a:fillRef>
          <a:effectRef idx="0">
            <a:schemeClr val="dk1"/>
          </a:effectRef>
          <a:fontRef idx="minor">
            <a:schemeClr val="dk1"/>
          </a:fontRef>
        </p:style>
        <p:txBody>
          <a:bodyPr/>
          <a:lstStyle/>
          <a:p>
            <a:pPr algn="l"/>
            <a:r>
              <a:rPr lang="en-US" dirty="0">
                <a:solidFill>
                  <a:schemeClr val="tx1"/>
                </a:solidFill>
                <a:latin typeface="Times New Roman" pitchFamily="18" charset="0"/>
                <a:cs typeface="Times New Roman" pitchFamily="18" charset="0"/>
              </a:rPr>
              <a:t>Dr. </a:t>
            </a:r>
            <a:r>
              <a:rPr lang="en-US" dirty="0" err="1">
                <a:solidFill>
                  <a:schemeClr val="tx1"/>
                </a:solidFill>
                <a:latin typeface="Times New Roman" pitchFamily="18" charset="0"/>
                <a:cs typeface="Times New Roman" pitchFamily="18" charset="0"/>
              </a:rPr>
              <a:t>Hanaa</a:t>
            </a:r>
            <a:r>
              <a:rPr lang="en-US" dirty="0">
                <a:solidFill>
                  <a:schemeClr val="tx1"/>
                </a:solidFill>
                <a:latin typeface="Times New Roman" pitchFamily="18" charset="0"/>
                <a:cs typeface="Times New Roman" pitchFamily="18" charset="0"/>
              </a:rPr>
              <a:t> Salman </a:t>
            </a:r>
            <a:r>
              <a:rPr lang="en-US" dirty="0" err="1">
                <a:solidFill>
                  <a:schemeClr val="tx1"/>
                </a:solidFill>
                <a:latin typeface="Times New Roman" pitchFamily="18" charset="0"/>
                <a:cs typeface="Times New Roman" pitchFamily="18" charset="0"/>
              </a:rPr>
              <a:t>Kadhum</a:t>
            </a:r>
            <a:r>
              <a:rPr lang="en-US" dirty="0">
                <a:solidFill>
                  <a:schemeClr val="tx1"/>
                </a:solidFill>
                <a:latin typeface="Times New Roman" pitchFamily="18" charset="0"/>
                <a:cs typeface="Times New Roman" pitchFamily="18" charset="0"/>
              </a:rPr>
              <a:t> </a:t>
            </a:r>
          </a:p>
          <a:p>
            <a:pPr algn="l"/>
            <a:r>
              <a:rPr lang="en-US" dirty="0">
                <a:solidFill>
                  <a:schemeClr val="tx1"/>
                </a:solidFill>
                <a:latin typeface="Times New Roman" pitchFamily="18" charset="0"/>
                <a:cs typeface="Times New Roman" pitchFamily="18" charset="0"/>
              </a:rPr>
              <a:t>Pathological Analysis Department </a:t>
            </a:r>
          </a:p>
          <a:p>
            <a:pPr algn="l"/>
            <a:r>
              <a:rPr lang="en-US" dirty="0">
                <a:solidFill>
                  <a:schemeClr val="tx1"/>
                </a:solidFill>
                <a:latin typeface="Times New Roman" pitchFamily="18" charset="0"/>
                <a:cs typeface="Times New Roman" pitchFamily="18" charset="0"/>
              </a:rPr>
              <a:t>Collage of Science </a:t>
            </a:r>
            <a:endParaRPr lang="ar-IQ"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773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435280" cy="6192688"/>
          </a:xfrm>
        </p:spPr>
        <p:txBody>
          <a:bodyPr>
            <a:normAutofit/>
          </a:bodyPr>
          <a:lstStyle/>
          <a:p>
            <a:pPr marL="0" indent="0" algn="l" rtl="0">
              <a:buNone/>
            </a:pPr>
            <a:r>
              <a:rPr lang="en-US" sz="2800" b="1" dirty="0">
                <a:solidFill>
                  <a:srgbClr val="FF0000"/>
                </a:solidFill>
                <a:latin typeface="Times New Roman" pitchFamily="18" charset="0"/>
                <a:cs typeface="Times New Roman" pitchFamily="18" charset="0"/>
              </a:rPr>
              <a:t>Ventricles</a:t>
            </a:r>
          </a:p>
          <a:p>
            <a:pPr marL="0" indent="0" algn="l" rtl="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Interventricular</a:t>
            </a:r>
            <a:r>
              <a:rPr lang="en-US" sz="2000" dirty="0">
                <a:latin typeface="Times New Roman" pitchFamily="18" charset="0"/>
                <a:cs typeface="Times New Roman" pitchFamily="18" charset="0"/>
              </a:rPr>
              <a:t> septum separates the right ventricle from left ventricle.</a:t>
            </a:r>
          </a:p>
          <a:p>
            <a:pPr marL="0" indent="0" algn="l" rtl="0">
              <a:buNone/>
            </a:pPr>
            <a:r>
              <a:rPr lang="en-US" sz="2000" dirty="0">
                <a:latin typeface="Times New Roman" pitchFamily="18" charset="0"/>
                <a:cs typeface="Times New Roman" pitchFamily="18" charset="0"/>
              </a:rPr>
              <a:t>• Interior of each ventricle has an inflow part and an outflow part. The</a:t>
            </a:r>
          </a:p>
          <a:p>
            <a:pPr marL="0" indent="0" algn="l" rtl="0">
              <a:buNone/>
            </a:pPr>
            <a:r>
              <a:rPr lang="en-US" sz="2000" dirty="0">
                <a:latin typeface="Times New Roman" pitchFamily="18" charset="0"/>
                <a:cs typeface="Times New Roman" pitchFamily="18" charset="0"/>
              </a:rPr>
              <a:t>inflow part of each ventricle is a rough inner surface because of the</a:t>
            </a:r>
          </a:p>
          <a:p>
            <a:pPr marL="0" indent="0" algn="l" rtl="0">
              <a:buNone/>
            </a:pPr>
            <a:r>
              <a:rPr lang="en-US" sz="2000" dirty="0">
                <a:latin typeface="Times New Roman" pitchFamily="18" charset="0"/>
                <a:cs typeface="Times New Roman" pitchFamily="18" charset="0"/>
              </a:rPr>
              <a:t>presence of numerous bundles of cardiac muscles called </a:t>
            </a:r>
            <a:r>
              <a:rPr lang="en-US" sz="2000" dirty="0" err="1">
                <a:latin typeface="Times New Roman" pitchFamily="18" charset="0"/>
                <a:cs typeface="Times New Roman" pitchFamily="18" charset="0"/>
              </a:rPr>
              <a:t>trabeculae</a:t>
            </a:r>
            <a:endParaRPr lang="en-US" sz="2000" dirty="0">
              <a:latin typeface="Times New Roman" pitchFamily="18" charset="0"/>
              <a:cs typeface="Times New Roman" pitchFamily="18" charset="0"/>
            </a:endParaRPr>
          </a:p>
          <a:p>
            <a:pPr marL="0" indent="0" algn="l" rtl="0">
              <a:buNone/>
            </a:pPr>
            <a:r>
              <a:rPr lang="en-US" sz="2000" dirty="0" err="1">
                <a:latin typeface="Times New Roman" pitchFamily="18" charset="0"/>
                <a:cs typeface="Times New Roman" pitchFamily="18" charset="0"/>
              </a:rPr>
              <a:t>carnae</a:t>
            </a:r>
            <a:r>
              <a:rPr lang="en-US" sz="2000" dirty="0">
                <a:latin typeface="Times New Roman" pitchFamily="18" charset="0"/>
                <a:cs typeface="Times New Roman" pitchFamily="18" charset="0"/>
              </a:rPr>
              <a:t>. Papillary muscles are finger-like processes attached to the</a:t>
            </a:r>
          </a:p>
          <a:p>
            <a:pPr marL="0" indent="0" algn="l" rtl="0">
              <a:buNone/>
            </a:pPr>
            <a:r>
              <a:rPr lang="en-US" sz="2000" dirty="0">
                <a:latin typeface="Times New Roman" pitchFamily="18" charset="0"/>
                <a:cs typeface="Times New Roman" pitchFamily="18" charset="0"/>
              </a:rPr>
              <a:t>ventricular wall at one end, but free at the other. They are functionally</a:t>
            </a:r>
          </a:p>
          <a:p>
            <a:pPr marL="0" indent="0" algn="l" rtl="0">
              <a:buNone/>
            </a:pPr>
            <a:r>
              <a:rPr lang="en-US" sz="2000" dirty="0">
                <a:latin typeface="Times New Roman" pitchFamily="18" charset="0"/>
                <a:cs typeface="Times New Roman" pitchFamily="18" charset="0"/>
              </a:rPr>
              <a:t>related to the AV valves.</a:t>
            </a:r>
          </a:p>
          <a:p>
            <a:pPr marL="0" indent="0" algn="l" rtl="0">
              <a:buNone/>
            </a:pPr>
            <a:r>
              <a:rPr lang="en-US" sz="2000" dirty="0">
                <a:latin typeface="Times New Roman" pitchFamily="18" charset="0"/>
                <a:cs typeface="Times New Roman" pitchFamily="18" charset="0"/>
              </a:rPr>
              <a:t>• Right ventricle receives blood from the right atrium and pumps</a:t>
            </a:r>
          </a:p>
          <a:p>
            <a:pPr marL="0" indent="0" algn="l" rtl="0">
              <a:buNone/>
            </a:pPr>
            <a:r>
              <a:rPr lang="en-US" sz="2000" dirty="0">
                <a:latin typeface="Times New Roman" pitchFamily="18" charset="0"/>
                <a:cs typeface="Times New Roman" pitchFamily="18" charset="0"/>
              </a:rPr>
              <a:t>through the pulmonary trunk (which divides into right and left</a:t>
            </a:r>
          </a:p>
          <a:p>
            <a:pPr marL="0" indent="0" algn="l" rtl="0">
              <a:buNone/>
            </a:pPr>
            <a:r>
              <a:rPr lang="en-US" sz="2000" dirty="0">
                <a:latin typeface="Times New Roman" pitchFamily="18" charset="0"/>
                <a:cs typeface="Times New Roman" pitchFamily="18" charset="0"/>
              </a:rPr>
              <a:t>pulmonary arteries) into the lungs. The pulmonary valve is present at</a:t>
            </a:r>
          </a:p>
          <a:p>
            <a:pPr marL="0" indent="0" algn="l" rtl="0">
              <a:buNone/>
            </a:pPr>
            <a:r>
              <a:rPr lang="en-US" sz="2000" dirty="0">
                <a:latin typeface="Times New Roman" pitchFamily="18" charset="0"/>
                <a:cs typeface="Times New Roman" pitchFamily="18" charset="0"/>
              </a:rPr>
              <a:t>the junction of right ventricle and pulmonary trunk.</a:t>
            </a:r>
          </a:p>
          <a:p>
            <a:pPr marL="0" indent="0" algn="l" rtl="0">
              <a:buNone/>
            </a:pPr>
            <a:r>
              <a:rPr lang="en-US" sz="2000" dirty="0">
                <a:latin typeface="Times New Roman" pitchFamily="18" charset="0"/>
                <a:cs typeface="Times New Roman" pitchFamily="18" charset="0"/>
              </a:rPr>
              <a:t>• Left ventricle receives blood from the left atrium and pumps out into</a:t>
            </a:r>
          </a:p>
          <a:p>
            <a:pPr marL="0" indent="0" algn="l" rtl="0">
              <a:buNone/>
            </a:pPr>
            <a:r>
              <a:rPr lang="en-US" sz="2000" dirty="0">
                <a:latin typeface="Times New Roman" pitchFamily="18" charset="0"/>
                <a:cs typeface="Times New Roman" pitchFamily="18" charset="0"/>
              </a:rPr>
              <a:t>systemic circulation through the aorta. Aortic valve is present at the</a:t>
            </a:r>
          </a:p>
          <a:p>
            <a:pPr marL="0" indent="0" algn="l" rtl="0">
              <a:buNone/>
            </a:pPr>
            <a:r>
              <a:rPr lang="en-US" sz="2000" dirty="0">
                <a:latin typeface="Times New Roman" pitchFamily="18" charset="0"/>
                <a:cs typeface="Times New Roman" pitchFamily="18" charset="0"/>
              </a:rPr>
              <a:t>junction of left ventricle and the ascending aorta.</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331265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435280" cy="6336704"/>
          </a:xfrm>
        </p:spPr>
        <p:txBody>
          <a:bodyPr>
            <a:normAutofit lnSpcReduction="10000"/>
          </a:bodyPr>
          <a:lstStyle/>
          <a:p>
            <a:pPr marL="0" indent="0" algn="l" rtl="0">
              <a:buNone/>
            </a:pPr>
            <a:r>
              <a:rPr lang="en-US" sz="2800" b="1" dirty="0">
                <a:solidFill>
                  <a:srgbClr val="FF0000"/>
                </a:solidFill>
                <a:latin typeface="Times New Roman" pitchFamily="18" charset="0"/>
                <a:cs typeface="Times New Roman" pitchFamily="18" charset="0"/>
              </a:rPr>
              <a:t>Valves of heart</a:t>
            </a:r>
          </a:p>
          <a:p>
            <a:pPr marL="0" indent="0" algn="l" rtl="0">
              <a:buNone/>
            </a:pPr>
            <a:r>
              <a:rPr lang="en-US" sz="2000" dirty="0">
                <a:latin typeface="Times New Roman" pitchFamily="18" charset="0"/>
                <a:cs typeface="Times New Roman" pitchFamily="18" charset="0"/>
              </a:rPr>
              <a:t>There are four valves in human heart, two AV valves and two semilunar</a:t>
            </a:r>
          </a:p>
          <a:p>
            <a:pPr marL="0" indent="0" algn="l" rtl="0">
              <a:buNone/>
            </a:pPr>
            <a:r>
              <a:rPr lang="en-US" sz="2000" dirty="0">
                <a:latin typeface="Times New Roman" pitchFamily="18" charset="0"/>
                <a:cs typeface="Times New Roman" pitchFamily="18" charset="0"/>
              </a:rPr>
              <a:t>valves. Valves allow unidirectional flow of blood.</a:t>
            </a:r>
          </a:p>
          <a:p>
            <a:pPr marL="0" indent="0" algn="l" rtl="0">
              <a:buNone/>
            </a:pPr>
            <a:r>
              <a:rPr lang="en-US" sz="2000" b="1" u="sng" dirty="0">
                <a:latin typeface="Times New Roman" pitchFamily="18" charset="0"/>
                <a:cs typeface="Times New Roman" pitchFamily="18" charset="0"/>
              </a:rPr>
              <a:t>AV valves</a:t>
            </a:r>
          </a:p>
          <a:p>
            <a:pPr marL="0" indent="0" algn="l" rtl="0">
              <a:buNone/>
            </a:pPr>
            <a:r>
              <a:rPr lang="en-US" sz="2000" dirty="0">
                <a:latin typeface="Times New Roman" pitchFamily="18" charset="0"/>
                <a:cs typeface="Times New Roman" pitchFamily="18" charset="0"/>
              </a:rPr>
              <a:t>The AV valves open towards the ventricles and close towards the atria.</a:t>
            </a:r>
          </a:p>
          <a:p>
            <a:pPr marL="0" indent="0" algn="l" rtl="0">
              <a:buNone/>
            </a:pPr>
            <a:r>
              <a:rPr lang="en-US" sz="2000" dirty="0">
                <a:latin typeface="Times New Roman" pitchFamily="18" charset="0"/>
                <a:cs typeface="Times New Roman" pitchFamily="18" charset="0"/>
              </a:rPr>
              <a:t>They allow blood to flow from atria to ventricles. But when ventricles</a:t>
            </a:r>
          </a:p>
          <a:p>
            <a:pPr marL="0" indent="0" algn="l" rtl="0">
              <a:buNone/>
            </a:pPr>
            <a:r>
              <a:rPr lang="en-US" sz="2000" dirty="0">
                <a:latin typeface="Times New Roman" pitchFamily="18" charset="0"/>
                <a:cs typeface="Times New Roman" pitchFamily="18" charset="0"/>
              </a:rPr>
              <a:t>contract, they are closed, and thus prevent backflow of blood from</a:t>
            </a:r>
          </a:p>
          <a:p>
            <a:pPr marL="0" indent="0" algn="l" rtl="0">
              <a:buNone/>
            </a:pPr>
            <a:r>
              <a:rPr lang="en-US" sz="2000" dirty="0">
                <a:latin typeface="Times New Roman" pitchFamily="18" charset="0"/>
                <a:cs typeface="Times New Roman" pitchFamily="18" charset="0"/>
              </a:rPr>
              <a:t>ventricles to atria.</a:t>
            </a:r>
          </a:p>
          <a:p>
            <a:pPr marL="0" indent="0" algn="l" rtl="0">
              <a:buNone/>
            </a:pPr>
            <a:r>
              <a:rPr lang="en-US" sz="2000" b="1" dirty="0">
                <a:latin typeface="Times New Roman" pitchFamily="18" charset="0"/>
                <a:cs typeface="Times New Roman" pitchFamily="18" charset="0"/>
              </a:rPr>
              <a:t>• Right AV valve </a:t>
            </a:r>
            <a:r>
              <a:rPr lang="en-US" sz="2000" dirty="0">
                <a:latin typeface="Times New Roman" pitchFamily="18" charset="0"/>
                <a:cs typeface="Times New Roman" pitchFamily="18" charset="0"/>
              </a:rPr>
              <a:t>is known as tricuspid valve and is made of 3 cusps:</a:t>
            </a:r>
          </a:p>
          <a:p>
            <a:pPr marL="0" indent="0" algn="l" rtl="0">
              <a:buNone/>
            </a:pPr>
            <a:r>
              <a:rPr lang="en-US" sz="2000" dirty="0">
                <a:latin typeface="Times New Roman" pitchFamily="18" charset="0"/>
                <a:cs typeface="Times New Roman" pitchFamily="18" charset="0"/>
              </a:rPr>
              <a:t>anterior, posterior and </a:t>
            </a:r>
            <a:r>
              <a:rPr lang="en-US" sz="2000" dirty="0" err="1">
                <a:latin typeface="Times New Roman" pitchFamily="18" charset="0"/>
                <a:cs typeface="Times New Roman" pitchFamily="18" charset="0"/>
              </a:rPr>
              <a:t>septal</a:t>
            </a:r>
            <a:r>
              <a:rPr lang="en-US" sz="2000" dirty="0">
                <a:latin typeface="Times New Roman" pitchFamily="18" charset="0"/>
                <a:cs typeface="Times New Roman" pitchFamily="18" charset="0"/>
              </a:rPr>
              <a:t>.</a:t>
            </a:r>
          </a:p>
          <a:p>
            <a:pPr marL="0" indent="0" algn="l" rtl="0">
              <a:buNone/>
            </a:pPr>
            <a:r>
              <a:rPr lang="en-US" sz="2000" b="1" dirty="0">
                <a:latin typeface="Times New Roman" pitchFamily="18" charset="0"/>
                <a:cs typeface="Times New Roman" pitchFamily="18" charset="0"/>
              </a:rPr>
              <a:t>• The left AV valve </a:t>
            </a:r>
            <a:r>
              <a:rPr lang="en-US" sz="2000" dirty="0">
                <a:latin typeface="Times New Roman" pitchFamily="18" charset="0"/>
                <a:cs typeface="Times New Roman" pitchFamily="18" charset="0"/>
              </a:rPr>
              <a:t>is called mitral valve or bicuspid valve and is made of 2</a:t>
            </a:r>
          </a:p>
          <a:p>
            <a:pPr marL="0" indent="0" algn="l" rtl="0">
              <a:buNone/>
            </a:pPr>
            <a:r>
              <a:rPr lang="en-US" sz="2000" dirty="0">
                <a:latin typeface="Times New Roman" pitchFamily="18" charset="0"/>
                <a:cs typeface="Times New Roman" pitchFamily="18" charset="0"/>
              </a:rPr>
              <a:t>cusps: anterior and posterior. </a:t>
            </a:r>
          </a:p>
          <a:p>
            <a:pPr marL="0" indent="0" algn="l" rtl="0">
              <a:buNone/>
            </a:pPr>
            <a:r>
              <a:rPr lang="en-US" sz="2000" dirty="0">
                <a:latin typeface="Times New Roman" pitchFamily="18" charset="0"/>
                <a:cs typeface="Times New Roman" pitchFamily="18" charset="0"/>
              </a:rPr>
              <a:t>• At the periphery, the cusps (flaps) of the AV valves are attached to the</a:t>
            </a:r>
          </a:p>
          <a:p>
            <a:pPr marL="0" indent="0" algn="l" rtl="0">
              <a:buNone/>
            </a:pPr>
            <a:r>
              <a:rPr lang="en-US" sz="2000" b="1" dirty="0">
                <a:latin typeface="Times New Roman" pitchFamily="18" charset="0"/>
                <a:cs typeface="Times New Roman" pitchFamily="18" charset="0"/>
              </a:rPr>
              <a:t>AV ring</a:t>
            </a:r>
            <a:r>
              <a:rPr lang="en-US" sz="2000" dirty="0">
                <a:latin typeface="Times New Roman" pitchFamily="18" charset="0"/>
                <a:cs typeface="Times New Roman" pitchFamily="18" charset="0"/>
              </a:rPr>
              <a:t>, which is a fibrous connection between the atria and ventricles.</a:t>
            </a:r>
          </a:p>
          <a:p>
            <a:pPr marL="0" indent="0" algn="l" rtl="0">
              <a:buNone/>
            </a:pPr>
            <a:r>
              <a:rPr lang="en-US" sz="2000" dirty="0">
                <a:latin typeface="Times New Roman" pitchFamily="18" charset="0"/>
                <a:cs typeface="Times New Roman" pitchFamily="18" charset="0"/>
              </a:rPr>
              <a:t>The free edges of the cusps are attached to </a:t>
            </a:r>
            <a:r>
              <a:rPr lang="en-US" sz="2000" b="1" dirty="0">
                <a:latin typeface="Times New Roman" pitchFamily="18" charset="0"/>
                <a:cs typeface="Times New Roman" pitchFamily="18" charset="0"/>
              </a:rPr>
              <a:t>papillary muscles </a:t>
            </a:r>
            <a:r>
              <a:rPr lang="en-US" sz="2000" dirty="0">
                <a:latin typeface="Times New Roman" pitchFamily="18" charset="0"/>
                <a:cs typeface="Times New Roman" pitchFamily="18" charset="0"/>
              </a:rPr>
              <a:t>through the</a:t>
            </a:r>
          </a:p>
          <a:p>
            <a:pPr marL="0" indent="0" algn="l" rtl="0">
              <a:buNone/>
            </a:pPr>
            <a:r>
              <a:rPr lang="en-US" sz="2000" dirty="0">
                <a:latin typeface="Times New Roman" pitchFamily="18" charset="0"/>
                <a:cs typeface="Times New Roman" pitchFamily="18" charset="0"/>
              </a:rPr>
              <a:t>cord-like structures called the chordae </a:t>
            </a:r>
            <a:r>
              <a:rPr lang="en-US" sz="2000" dirty="0" err="1">
                <a:latin typeface="Times New Roman" pitchFamily="18" charset="0"/>
                <a:cs typeface="Times New Roman" pitchFamily="18" charset="0"/>
              </a:rPr>
              <a:t>tendineae</a:t>
            </a:r>
            <a:r>
              <a:rPr lang="en-US" sz="2000" dirty="0">
                <a:latin typeface="Times New Roman" pitchFamily="18" charset="0"/>
                <a:cs typeface="Times New Roman" pitchFamily="18" charset="0"/>
              </a:rPr>
              <a:t>.</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36425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435280" cy="6120680"/>
          </a:xfrm>
        </p:spPr>
        <p:txBody>
          <a:bodyPr>
            <a:normAutofit/>
          </a:bodyPr>
          <a:lstStyle/>
          <a:p>
            <a:pPr marL="0" indent="0" algn="l" rtl="0">
              <a:buNone/>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Papillary muscles</a:t>
            </a:r>
            <a:r>
              <a:rPr lang="en-US" sz="2000" dirty="0">
                <a:latin typeface="Times New Roman" pitchFamily="18" charset="0"/>
                <a:cs typeface="Times New Roman" pitchFamily="18" charset="0"/>
              </a:rPr>
              <a:t> arise from the inner surface of ventricles and</a:t>
            </a:r>
          </a:p>
          <a:p>
            <a:pPr marL="0" indent="0" algn="l" rtl="0">
              <a:buNone/>
            </a:pPr>
            <a:r>
              <a:rPr lang="en-US" sz="2000" dirty="0">
                <a:latin typeface="Times New Roman" pitchFamily="18" charset="0"/>
                <a:cs typeface="Times New Roman" pitchFamily="18" charset="0"/>
              </a:rPr>
              <a:t>contract when the ventricular walls contract. They do not help the</a:t>
            </a:r>
          </a:p>
          <a:p>
            <a:pPr marL="0" indent="0" algn="l" rtl="0">
              <a:buNone/>
            </a:pPr>
            <a:r>
              <a:rPr lang="en-US" sz="2000" dirty="0">
                <a:latin typeface="Times New Roman" pitchFamily="18" charset="0"/>
                <a:cs typeface="Times New Roman" pitchFamily="18" charset="0"/>
              </a:rPr>
              <a:t>valves to close but prevent the bulging of the valves into the atria</a:t>
            </a:r>
          </a:p>
          <a:p>
            <a:pPr marL="0" indent="0" algn="l" rtl="0">
              <a:buNone/>
            </a:pPr>
            <a:r>
              <a:rPr lang="en-US" sz="2000" dirty="0">
                <a:latin typeface="Times New Roman" pitchFamily="18" charset="0"/>
                <a:cs typeface="Times New Roman" pitchFamily="18" charset="0"/>
              </a:rPr>
              <a:t>when ventricles contract. Therefore, in the event of paralysis of</a:t>
            </a:r>
          </a:p>
          <a:p>
            <a:pPr marL="0" indent="0" algn="l" rtl="0">
              <a:buNone/>
            </a:pPr>
            <a:r>
              <a:rPr lang="en-US" sz="2000" dirty="0">
                <a:latin typeface="Times New Roman" pitchFamily="18" charset="0"/>
                <a:cs typeface="Times New Roman" pitchFamily="18" charset="0"/>
              </a:rPr>
              <a:t>papillary muscles or rupture of chordae </a:t>
            </a:r>
            <a:r>
              <a:rPr lang="en-US" sz="2000" dirty="0" err="1">
                <a:latin typeface="Times New Roman" pitchFamily="18" charset="0"/>
                <a:cs typeface="Times New Roman" pitchFamily="18" charset="0"/>
              </a:rPr>
              <a:t>tendineae</a:t>
            </a:r>
            <a:r>
              <a:rPr lang="en-US" sz="2000" dirty="0">
                <a:latin typeface="Times New Roman" pitchFamily="18" charset="0"/>
                <a:cs typeface="Times New Roman" pitchFamily="18" charset="0"/>
              </a:rPr>
              <a:t> the AV valve bulges</a:t>
            </a:r>
          </a:p>
          <a:p>
            <a:pPr marL="0" indent="0" algn="l" rtl="0">
              <a:buNone/>
            </a:pPr>
            <a:r>
              <a:rPr lang="en-US" sz="2000" dirty="0">
                <a:latin typeface="Times New Roman" pitchFamily="18" charset="0"/>
                <a:cs typeface="Times New Roman" pitchFamily="18" charset="0"/>
              </a:rPr>
              <a:t>(into the atria), and there occurs regurgitation of blood into the atria</a:t>
            </a:r>
          </a:p>
          <a:p>
            <a:pPr marL="0" indent="0" algn="l" rtl="0">
              <a:buNone/>
            </a:pPr>
            <a:r>
              <a:rPr lang="en-US" sz="2000" dirty="0">
                <a:latin typeface="Times New Roman" pitchFamily="18" charset="0"/>
                <a:cs typeface="Times New Roman" pitchFamily="18" charset="0"/>
              </a:rPr>
              <a:t>during systole when ventricles contract.</a:t>
            </a:r>
          </a:p>
          <a:p>
            <a:pPr marL="0" indent="0" algn="l" rtl="0">
              <a:buNone/>
            </a:pPr>
            <a:endParaRPr lang="ar-IQ"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96952"/>
            <a:ext cx="3810000"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363910"/>
            <a:ext cx="2160240" cy="215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6660232" y="5157192"/>
            <a:ext cx="864096" cy="369332"/>
          </a:xfrm>
          <a:prstGeom prst="rect">
            <a:avLst/>
          </a:prstGeom>
          <a:noFill/>
        </p:spPr>
        <p:txBody>
          <a:bodyPr wrap="square" rtlCol="1">
            <a:spAutoFit/>
          </a:bodyPr>
          <a:lstStyle/>
          <a:p>
            <a:endParaRPr lang="ar-IQ" dirty="0"/>
          </a:p>
        </p:txBody>
      </p:sp>
      <p:sp>
        <p:nvSpPr>
          <p:cNvPr id="5" name="مربع نص 4"/>
          <p:cNvSpPr txBox="1"/>
          <p:nvPr/>
        </p:nvSpPr>
        <p:spPr>
          <a:xfrm>
            <a:off x="6725344" y="5626114"/>
            <a:ext cx="1800200" cy="646331"/>
          </a:xfrm>
          <a:prstGeom prst="rect">
            <a:avLst/>
          </a:prstGeom>
          <a:noFill/>
        </p:spPr>
        <p:txBody>
          <a:bodyPr wrap="square" rtlCol="1">
            <a:spAutoFit/>
          </a:bodyPr>
          <a:lstStyle/>
          <a:p>
            <a:pPr algn="l" rtl="0"/>
            <a:r>
              <a:rPr lang="en-US" b="1" dirty="0"/>
              <a:t>Aortic or </a:t>
            </a:r>
            <a:r>
              <a:rPr lang="en-US" b="1" dirty="0" err="1"/>
              <a:t>polmunary</a:t>
            </a:r>
            <a:r>
              <a:rPr lang="en-US" b="1" dirty="0"/>
              <a:t> valve </a:t>
            </a:r>
            <a:endParaRPr lang="ar-IQ" b="1" dirty="0"/>
          </a:p>
        </p:txBody>
      </p:sp>
    </p:spTree>
    <p:extLst>
      <p:ext uri="{BB962C8B-B14F-4D97-AF65-F5344CB8AC3E}">
        <p14:creationId xmlns:p14="http://schemas.microsoft.com/office/powerpoint/2010/main" val="231208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435280" cy="6192688"/>
          </a:xfrm>
        </p:spPr>
        <p:txBody>
          <a:bodyPr>
            <a:normAutofit/>
          </a:bodyPr>
          <a:lstStyle/>
          <a:p>
            <a:pPr marL="0" indent="0" algn="l" rtl="0">
              <a:buNone/>
            </a:pPr>
            <a:r>
              <a:rPr lang="en-US" sz="2400" b="1" u="sng" dirty="0">
                <a:latin typeface="Times New Roman" pitchFamily="18" charset="0"/>
                <a:cs typeface="Times New Roman" pitchFamily="18" charset="0"/>
              </a:rPr>
              <a:t>Semilunar valves</a:t>
            </a:r>
          </a:p>
          <a:p>
            <a:pPr marL="0" indent="0" algn="l" rtl="0">
              <a:buNone/>
            </a:pPr>
            <a:r>
              <a:rPr lang="en-US" sz="2000" b="1" dirty="0">
                <a:latin typeface="Times New Roman" pitchFamily="18" charset="0"/>
                <a:cs typeface="Times New Roman" pitchFamily="18" charset="0"/>
              </a:rPr>
              <a:t>• Aortic valve</a:t>
            </a:r>
            <a:r>
              <a:rPr lang="en-US" sz="2000" dirty="0">
                <a:latin typeface="Times New Roman" pitchFamily="18" charset="0"/>
                <a:cs typeface="Times New Roman" pitchFamily="18" charset="0"/>
              </a:rPr>
              <a:t> is the semilunar valve present at the opening of aorta in</a:t>
            </a:r>
          </a:p>
          <a:p>
            <a:pPr marL="0" indent="0" algn="l" rtl="0">
              <a:buNone/>
            </a:pPr>
            <a:r>
              <a:rPr lang="en-US" sz="2000" dirty="0">
                <a:latin typeface="Times New Roman" pitchFamily="18" charset="0"/>
                <a:cs typeface="Times New Roman" pitchFamily="18" charset="0"/>
              </a:rPr>
              <a:t>left ventricle. It is made of three semilunar cusps: one anterior and two</a:t>
            </a:r>
          </a:p>
          <a:p>
            <a:pPr marL="0" indent="0" algn="l" rtl="0">
              <a:buNone/>
            </a:pPr>
            <a:r>
              <a:rPr lang="en-US" sz="2000" dirty="0">
                <a:latin typeface="Times New Roman" pitchFamily="18" charset="0"/>
                <a:cs typeface="Times New Roman" pitchFamily="18" charset="0"/>
              </a:rPr>
              <a:t>Posterior.</a:t>
            </a:r>
          </a:p>
          <a:p>
            <a:pPr marL="0" indent="0" algn="l" rtl="0">
              <a:buNone/>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Pulmonary valve </a:t>
            </a:r>
            <a:r>
              <a:rPr lang="en-US" sz="2000" dirty="0">
                <a:latin typeface="Times New Roman" pitchFamily="18" charset="0"/>
                <a:cs typeface="Times New Roman" pitchFamily="18" charset="0"/>
              </a:rPr>
              <a:t>is the semilunar valve present at the opening of pulmonary trunk into the right ventricle. It is also made of three</a:t>
            </a:r>
          </a:p>
          <a:p>
            <a:pPr marL="0" indent="0" algn="l" rtl="0">
              <a:buNone/>
            </a:pPr>
            <a:r>
              <a:rPr lang="en-US" sz="2000" dirty="0">
                <a:latin typeface="Times New Roman" pitchFamily="18" charset="0"/>
                <a:cs typeface="Times New Roman" pitchFamily="18" charset="0"/>
              </a:rPr>
              <a:t>semilunar cusps: one posterior and two anterior.</a:t>
            </a:r>
          </a:p>
          <a:p>
            <a:pPr marL="0" indent="0" algn="l" rtl="0">
              <a:buNone/>
            </a:pPr>
            <a:r>
              <a:rPr lang="en-US" sz="2000" b="1" dirty="0">
                <a:latin typeface="Times New Roman" pitchFamily="18" charset="0"/>
                <a:cs typeface="Times New Roman" pitchFamily="18" charset="0"/>
              </a:rPr>
              <a:t>• Semilunar valves </a:t>
            </a:r>
            <a:r>
              <a:rPr lang="en-US" sz="2000" dirty="0">
                <a:latin typeface="Times New Roman" pitchFamily="18" charset="0"/>
                <a:cs typeface="Times New Roman" pitchFamily="18" charset="0"/>
              </a:rPr>
              <a:t>open away from ventricles and close towards the ventricles. These valves open when ventricles contract allowing the blood to flow from left ventricle to aorta and from right ventricle to pulmonary trunk.</a:t>
            </a:r>
          </a:p>
          <a:p>
            <a:pPr marL="0" indent="0" algn="l" rtl="0">
              <a:buNone/>
            </a:pPr>
            <a:r>
              <a:rPr lang="en-US" sz="2000" dirty="0">
                <a:latin typeface="Times New Roman" pitchFamily="18" charset="0"/>
                <a:cs typeface="Times New Roman" pitchFamily="18" charset="0"/>
              </a:rPr>
              <a:t>• Semilunar valves close when ventricles relax, thus preventing</a:t>
            </a:r>
          </a:p>
          <a:p>
            <a:pPr marL="0" indent="0" algn="l" rtl="0">
              <a:buNone/>
            </a:pPr>
            <a:r>
              <a:rPr lang="en-US" sz="2000" dirty="0">
                <a:latin typeface="Times New Roman" pitchFamily="18" charset="0"/>
                <a:cs typeface="Times New Roman" pitchFamily="18" charset="0"/>
              </a:rPr>
              <a:t>backflow of blood from aorta or pulmonary trunk into the ventricles.</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345973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EB78E18F-6874-0A40-15AA-CC31B43EB156}"/>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b="1" dirty="0">
                <a:solidFill>
                  <a:schemeClr val="tx1"/>
                </a:solidFill>
                <a:latin typeface="Arial" charset="0"/>
              </a:rPr>
              <a:t>Valves of the heart.</a:t>
            </a:r>
            <a:endParaRPr lang="en-US" altLang="en-US" b="1" dirty="0">
              <a:solidFill>
                <a:schemeClr val="accent1">
                  <a:lumMod val="75000"/>
                </a:schemeClr>
              </a:solidFill>
              <a:latin typeface="Arial" charset="0"/>
            </a:endParaRPr>
          </a:p>
        </p:txBody>
      </p:sp>
      <p:pic>
        <p:nvPicPr>
          <p:cNvPr id="13315" name="AAGQUWV0.jpg" descr="AAGQUWV0">
            <a:extLst>
              <a:ext uri="{FF2B5EF4-FFF2-40B4-BE49-F238E27FC236}">
                <a16:creationId xmlns:a16="http://schemas.microsoft.com/office/drawing/2014/main" id="{685E02C2-8EB2-68B9-4241-169A136E49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1066800"/>
            <a:ext cx="714692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336704"/>
          </a:xfrm>
        </p:spPr>
        <p:txBody>
          <a:bodyPr>
            <a:normAutofit lnSpcReduction="10000"/>
          </a:bodyPr>
          <a:lstStyle/>
          <a:p>
            <a:pPr marL="0" indent="0" algn="l" rtl="0">
              <a:buNone/>
            </a:pPr>
            <a:r>
              <a:rPr lang="en-US" sz="2800" b="1" dirty="0">
                <a:solidFill>
                  <a:srgbClr val="FF0000"/>
                </a:solidFill>
                <a:latin typeface="Times New Roman" pitchFamily="18" charset="0"/>
                <a:cs typeface="Times New Roman" pitchFamily="18" charset="0"/>
              </a:rPr>
              <a:t>Structure of the wall of the Heart:</a:t>
            </a:r>
          </a:p>
          <a:p>
            <a:pPr marL="0" indent="0" algn="l" rtl="0">
              <a:buNone/>
            </a:pPr>
            <a:r>
              <a:rPr lang="en-US" sz="2000" dirty="0">
                <a:latin typeface="Times New Roman" pitchFamily="18" charset="0"/>
                <a:cs typeface="Times New Roman" pitchFamily="18" charset="0"/>
              </a:rPr>
              <a:t>Walls of the heart are composed of a thick layer of cardiac muscles, the</a:t>
            </a:r>
          </a:p>
          <a:p>
            <a:pPr marL="0" indent="0" algn="l" rtl="0">
              <a:buNone/>
            </a:pPr>
            <a:r>
              <a:rPr lang="en-US" sz="2000" dirty="0">
                <a:latin typeface="Times New Roman" pitchFamily="18" charset="0"/>
                <a:cs typeface="Times New Roman" pitchFamily="18" charset="0"/>
              </a:rPr>
              <a:t>myocardium , covered externally by the </a:t>
            </a:r>
            <a:r>
              <a:rPr lang="en-US" sz="2000" dirty="0" err="1">
                <a:latin typeface="Times New Roman" pitchFamily="18" charset="0"/>
                <a:cs typeface="Times New Roman" pitchFamily="18" charset="0"/>
              </a:rPr>
              <a:t>epicardium</a:t>
            </a:r>
            <a:r>
              <a:rPr lang="en-US" sz="2000" dirty="0">
                <a:latin typeface="Times New Roman" pitchFamily="18" charset="0"/>
                <a:cs typeface="Times New Roman" pitchFamily="18" charset="0"/>
              </a:rPr>
              <a:t> and lined internally by the endocardium.</a:t>
            </a:r>
          </a:p>
          <a:p>
            <a:pPr marL="0" indent="0" algn="l" rtl="0">
              <a:buNone/>
            </a:pPr>
            <a:r>
              <a:rPr lang="en-US" sz="2000" dirty="0">
                <a:latin typeface="Times New Roman" pitchFamily="18" charset="0"/>
                <a:cs typeface="Times New Roman" pitchFamily="18" charset="0"/>
              </a:rPr>
              <a:t>• Walls of the atrial portion of the heart are thin.</a:t>
            </a:r>
          </a:p>
          <a:p>
            <a:pPr marL="0" indent="0" algn="l" rtl="0">
              <a:buNone/>
            </a:pPr>
            <a:r>
              <a:rPr lang="en-US" sz="2000" dirty="0">
                <a:latin typeface="Times New Roman" pitchFamily="18" charset="0"/>
                <a:cs typeface="Times New Roman" pitchFamily="18" charset="0"/>
              </a:rPr>
              <a:t>• Walls of the ventricular portion of the heart are thick.</a:t>
            </a:r>
          </a:p>
          <a:p>
            <a:pPr marL="0" indent="0" algn="l" rtl="0">
              <a:buNone/>
            </a:pPr>
            <a:r>
              <a:rPr lang="en-US" sz="2000" b="1" u="sng" dirty="0">
                <a:solidFill>
                  <a:srgbClr val="FF0000"/>
                </a:solidFill>
                <a:latin typeface="Times New Roman" pitchFamily="18" charset="0"/>
                <a:cs typeface="Times New Roman" pitchFamily="18" charset="0"/>
              </a:rPr>
              <a:t>Pericardium.</a:t>
            </a:r>
          </a:p>
          <a:p>
            <a:pPr marL="0" indent="0" algn="l" rtl="0">
              <a:buNone/>
            </a:pPr>
            <a:r>
              <a:rPr lang="en-US" sz="2000" dirty="0">
                <a:latin typeface="Times New Roman" pitchFamily="18" charset="0"/>
                <a:cs typeface="Times New Roman" pitchFamily="18" charset="0"/>
              </a:rPr>
              <a:t>The heart and roots of the great vessels are enclosed by a </a:t>
            </a:r>
            <a:r>
              <a:rPr lang="en-US" sz="2000" dirty="0" err="1">
                <a:latin typeface="Times New Roman" pitchFamily="18" charset="0"/>
                <a:cs typeface="Times New Roman" pitchFamily="18" charset="0"/>
              </a:rPr>
              <a:t>fibroserous</a:t>
            </a:r>
            <a:r>
              <a:rPr lang="en-US" sz="2000" dirty="0">
                <a:latin typeface="Times New Roman" pitchFamily="18" charset="0"/>
                <a:cs typeface="Times New Roman" pitchFamily="18" charset="0"/>
              </a:rPr>
              <a:t> sac</a:t>
            </a:r>
          </a:p>
          <a:p>
            <a:pPr marL="0" indent="0" algn="l" rtl="0">
              <a:buNone/>
            </a:pPr>
            <a:r>
              <a:rPr lang="en-US" sz="2000" dirty="0">
                <a:latin typeface="Times New Roman" pitchFamily="18" charset="0"/>
                <a:cs typeface="Times New Roman" pitchFamily="18" charset="0"/>
              </a:rPr>
              <a:t>called pericardium. Its function is to restrict excessive movements of the</a:t>
            </a:r>
          </a:p>
          <a:p>
            <a:pPr marL="0" indent="0" algn="l" rtl="0">
              <a:buNone/>
            </a:pPr>
            <a:r>
              <a:rPr lang="en-US" sz="2000" dirty="0">
                <a:latin typeface="Times New Roman" pitchFamily="18" charset="0"/>
                <a:cs typeface="Times New Roman" pitchFamily="18" charset="0"/>
              </a:rPr>
              <a:t>heart as a whole and to serve as a lubricated container in which different</a:t>
            </a:r>
          </a:p>
          <a:p>
            <a:pPr marL="0" indent="0" algn="l" rtl="0">
              <a:buNone/>
            </a:pPr>
            <a:r>
              <a:rPr lang="en-US" sz="2000" dirty="0">
                <a:latin typeface="Times New Roman" pitchFamily="18" charset="0"/>
                <a:cs typeface="Times New Roman" pitchFamily="18" charset="0"/>
              </a:rPr>
              <a:t>parts of the heart can contract. Pericardium consists of two layers: outer</a:t>
            </a:r>
          </a:p>
          <a:p>
            <a:pPr marL="0" indent="0" algn="l" rtl="0">
              <a:buNone/>
            </a:pPr>
            <a:r>
              <a:rPr lang="en-US" sz="2000" dirty="0">
                <a:latin typeface="Times New Roman" pitchFamily="18" charset="0"/>
                <a:cs typeface="Times New Roman" pitchFamily="18" charset="0"/>
              </a:rPr>
              <a:t>fibrous and inner serous (Parietal and Visceral layers ).</a:t>
            </a:r>
          </a:p>
          <a:p>
            <a:pPr marL="0" indent="0" algn="l" rtl="0">
              <a:buNone/>
            </a:pPr>
            <a:r>
              <a:rPr lang="en-US" sz="2000" b="1" u="sng" dirty="0">
                <a:solidFill>
                  <a:srgbClr val="FF0000"/>
                </a:solidFill>
                <a:latin typeface="Times New Roman" pitchFamily="18" charset="0"/>
                <a:cs typeface="Times New Roman" pitchFamily="18" charset="0"/>
              </a:rPr>
              <a:t>Myocardium</a:t>
            </a:r>
          </a:p>
          <a:p>
            <a:pPr marL="0" indent="0" algn="l" rtl="0">
              <a:buNone/>
            </a:pPr>
            <a:r>
              <a:rPr lang="en-US" sz="2000" dirty="0">
                <a:latin typeface="Times New Roman" pitchFamily="18" charset="0"/>
                <a:cs typeface="Times New Roman" pitchFamily="18" charset="0"/>
              </a:rPr>
              <a:t>The myocardium (muscular tissue of the heart) is the main tissue</a:t>
            </a:r>
          </a:p>
          <a:p>
            <a:pPr marL="0" indent="0" algn="l" rtl="0">
              <a:buNone/>
            </a:pPr>
            <a:r>
              <a:rPr lang="en-US" sz="2000" dirty="0">
                <a:latin typeface="Times New Roman" pitchFamily="18" charset="0"/>
                <a:cs typeface="Times New Roman" pitchFamily="18" charset="0"/>
              </a:rPr>
              <a:t>constituting the walls of the heart. It consists of three types of muscle</a:t>
            </a:r>
          </a:p>
          <a:p>
            <a:pPr marL="0" indent="0" algn="l" rtl="0">
              <a:buNone/>
            </a:pPr>
            <a:r>
              <a:rPr lang="en-US" sz="2000" dirty="0" err="1">
                <a:latin typeface="Times New Roman" pitchFamily="18" charset="0"/>
                <a:cs typeface="Times New Roman" pitchFamily="18" charset="0"/>
              </a:rPr>
              <a:t>fibres</a:t>
            </a:r>
            <a:r>
              <a:rPr lang="en-US" sz="2000" dirty="0">
                <a:latin typeface="Times New Roman" pitchFamily="18" charset="0"/>
                <a:cs typeface="Times New Roman" pitchFamily="18" charset="0"/>
              </a:rPr>
              <a:t>:</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06540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640960" cy="6264696"/>
          </a:xfrm>
        </p:spPr>
        <p:txBody>
          <a:bodyPr>
            <a:normAutofit/>
          </a:bodyPr>
          <a:lstStyle/>
          <a:p>
            <a:pPr marL="0" indent="0" algn="l" rtl="0">
              <a:buNone/>
            </a:pPr>
            <a:r>
              <a:rPr lang="en-US" sz="2000" dirty="0">
                <a:latin typeface="Times New Roman" pitchFamily="18" charset="0"/>
                <a:cs typeface="Times New Roman" pitchFamily="18" charset="0"/>
              </a:rPr>
              <a:t>• Cardiac muscles forming the walls of the atria and ventricles –</a:t>
            </a:r>
          </a:p>
          <a:p>
            <a:pPr marL="0" indent="0" algn="l" rtl="0">
              <a:buNone/>
            </a:pPr>
            <a:r>
              <a:rPr lang="en-US" sz="2000" dirty="0">
                <a:latin typeface="Times New Roman" pitchFamily="18" charset="0"/>
                <a:cs typeface="Times New Roman" pitchFamily="18" charset="0"/>
              </a:rPr>
              <a:t>contractile unit of the heart.</a:t>
            </a:r>
          </a:p>
          <a:p>
            <a:pPr marL="0" indent="0" algn="l" rtl="0">
              <a:buNone/>
            </a:pPr>
            <a:r>
              <a:rPr lang="en-US" sz="2000" dirty="0">
                <a:latin typeface="Times New Roman" pitchFamily="18" charset="0"/>
                <a:cs typeface="Times New Roman" pitchFamily="18" charset="0"/>
              </a:rPr>
              <a:t>• Muscle fibers forming the pacemaker which is the site of origin of cardiac impulse.</a:t>
            </a:r>
          </a:p>
          <a:p>
            <a:pPr marL="0" indent="0" algn="l" rtl="0">
              <a:buNone/>
            </a:pPr>
            <a:r>
              <a:rPr lang="en-US" sz="2000" dirty="0">
                <a:latin typeface="Times New Roman" pitchFamily="18" charset="0"/>
                <a:cs typeface="Times New Roman" pitchFamily="18" charset="0"/>
              </a:rPr>
              <a:t>• Muscle fibers forming the conducting system which transmits the impulse to the various parts of the heart .</a:t>
            </a:r>
          </a:p>
          <a:p>
            <a:pPr marL="0" indent="0" algn="l" rtl="0">
              <a:buNone/>
            </a:pPr>
            <a:r>
              <a:rPr lang="en-US" sz="2000" b="1" u="sng" dirty="0">
                <a:solidFill>
                  <a:srgbClr val="FF0000"/>
                </a:solidFill>
                <a:latin typeface="Times New Roman" pitchFamily="18" charset="0"/>
                <a:cs typeface="Times New Roman" pitchFamily="18" charset="0"/>
              </a:rPr>
              <a:t>Endocardium</a:t>
            </a:r>
          </a:p>
          <a:p>
            <a:pPr marL="0" indent="0" algn="l" rtl="0">
              <a:buNone/>
            </a:pPr>
            <a:r>
              <a:rPr lang="en-US" sz="2000" dirty="0">
                <a:latin typeface="Times New Roman" pitchFamily="18" charset="0"/>
                <a:cs typeface="Times New Roman" pitchFamily="18" charset="0"/>
              </a:rPr>
              <a:t>Endocardium is a thin, smooth and glistening membrane lining the</a:t>
            </a:r>
          </a:p>
          <a:p>
            <a:pPr marL="0" indent="0" algn="l" rtl="0">
              <a:buNone/>
            </a:pPr>
            <a:r>
              <a:rPr lang="en-US" sz="2000" dirty="0">
                <a:latin typeface="Times New Roman" pitchFamily="18" charset="0"/>
                <a:cs typeface="Times New Roman" pitchFamily="18" charset="0"/>
              </a:rPr>
              <a:t>myocardium internally. It consists of a single layer of endothelial cells.</a:t>
            </a:r>
          </a:p>
          <a:p>
            <a:pPr marL="0" indent="0" algn="l" rtl="0">
              <a:buNone/>
            </a:pPr>
            <a:r>
              <a:rPr lang="en-US" sz="2000" dirty="0">
                <a:latin typeface="Times New Roman" pitchFamily="18" charset="0"/>
                <a:cs typeface="Times New Roman" pitchFamily="18" charset="0"/>
              </a:rPr>
              <a:t>The endocardium continues as the endothelium of great vessels opening</a:t>
            </a:r>
          </a:p>
          <a:p>
            <a:pPr marL="0" indent="0" algn="l" rtl="0">
              <a:buNone/>
            </a:pPr>
            <a:r>
              <a:rPr lang="en-US" sz="2000" dirty="0">
                <a:latin typeface="Times New Roman" pitchFamily="18" charset="0"/>
                <a:cs typeface="Times New Roman" pitchFamily="18" charset="0"/>
              </a:rPr>
              <a:t>in the heart.</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70165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Normal Impulse Conduction </a:t>
            </a:r>
            <a:endParaRPr lang="ar-IQ"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7842" y="1922378"/>
            <a:ext cx="4188315" cy="415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27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C4BDBE30-31CF-DB19-0B89-6625EFF487AB}"/>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dirty="0">
                <a:solidFill>
                  <a:schemeClr val="tx1"/>
                </a:solidFill>
                <a:latin typeface="Arial" charset="0"/>
              </a:rPr>
              <a:t>Conduction system of the heart.</a:t>
            </a:r>
            <a:endParaRPr lang="en-US" altLang="en-US" b="1" dirty="0">
              <a:solidFill>
                <a:schemeClr val="accent1">
                  <a:lumMod val="75000"/>
                </a:schemeClr>
              </a:solidFill>
              <a:latin typeface="Arial" charset="0"/>
            </a:endParaRPr>
          </a:p>
        </p:txBody>
      </p:sp>
      <p:pic>
        <p:nvPicPr>
          <p:cNvPr id="28675" name="AAGQUYC0.jpg" descr="AAGQUYC0">
            <a:extLst>
              <a:ext uri="{FF2B5EF4-FFF2-40B4-BE49-F238E27FC236}">
                <a16:creationId xmlns:a16="http://schemas.microsoft.com/office/drawing/2014/main" id="{EEF1BF80-9B5A-483B-5E44-E648E956D2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5113" y="1220788"/>
            <a:ext cx="6075362"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568952" cy="6264696"/>
          </a:xfrm>
        </p:spPr>
        <p:txBody>
          <a:bodyPr>
            <a:normAutofit/>
          </a:bodyPr>
          <a:lstStyle/>
          <a:p>
            <a:pPr marL="0" indent="0" algn="l" rtl="0">
              <a:buNone/>
            </a:pPr>
            <a:r>
              <a:rPr lang="en-US" sz="2000" dirty="0">
                <a:latin typeface="Times New Roman" pitchFamily="18" charset="0"/>
                <a:cs typeface="Times New Roman" pitchFamily="18" charset="0"/>
              </a:rPr>
              <a:t>The conducting system of the heart consists of specialized </a:t>
            </a:r>
            <a:r>
              <a:rPr lang="en-US" sz="2000" dirty="0" err="1">
                <a:latin typeface="Times New Roman" pitchFamily="18" charset="0"/>
                <a:cs typeface="Times New Roman" pitchFamily="18" charset="0"/>
              </a:rPr>
              <a:t>fibres</a:t>
            </a:r>
            <a:r>
              <a:rPr lang="en-US" sz="2000" dirty="0">
                <a:latin typeface="Times New Roman" pitchFamily="18" charset="0"/>
                <a:cs typeface="Times New Roman" pitchFamily="18" charset="0"/>
              </a:rPr>
              <a:t> of the</a:t>
            </a:r>
          </a:p>
          <a:p>
            <a:pPr marL="0" indent="0" algn="l" rtl="0">
              <a:buNone/>
            </a:pPr>
            <a:r>
              <a:rPr lang="en-US" sz="2000" dirty="0">
                <a:latin typeface="Times New Roman" pitchFamily="18" charset="0"/>
                <a:cs typeface="Times New Roman" pitchFamily="18" charset="0"/>
              </a:rPr>
              <a:t>heart muscle present as the </a:t>
            </a:r>
            <a:r>
              <a:rPr lang="en-US" sz="2000" dirty="0" err="1">
                <a:latin typeface="Times New Roman" pitchFamily="18" charset="0"/>
                <a:cs typeface="Times New Roman" pitchFamily="18" charset="0"/>
              </a:rPr>
              <a:t>sinoatrial</a:t>
            </a:r>
            <a:r>
              <a:rPr lang="en-US" sz="2000" dirty="0">
                <a:latin typeface="Times New Roman" pitchFamily="18" charset="0"/>
                <a:cs typeface="Times New Roman" pitchFamily="18" charset="0"/>
              </a:rPr>
              <a:t> node, </a:t>
            </a:r>
            <a:r>
              <a:rPr lang="en-US" sz="2000" dirty="0" err="1">
                <a:latin typeface="Times New Roman" pitchFamily="18" charset="0"/>
                <a:cs typeface="Times New Roman" pitchFamily="18" charset="0"/>
              </a:rPr>
              <a:t>interatrial</a:t>
            </a:r>
            <a:r>
              <a:rPr lang="en-US" sz="2000" dirty="0">
                <a:latin typeface="Times New Roman" pitchFamily="18" charset="0"/>
                <a:cs typeface="Times New Roman" pitchFamily="18" charset="0"/>
              </a:rPr>
              <a:t> tract, </a:t>
            </a:r>
            <a:r>
              <a:rPr lang="en-US" sz="2000" dirty="0" err="1">
                <a:latin typeface="Times New Roman" pitchFamily="18" charset="0"/>
                <a:cs typeface="Times New Roman" pitchFamily="18" charset="0"/>
              </a:rPr>
              <a:t>internodal</a:t>
            </a:r>
            <a:endParaRPr lang="en-US" sz="2000" dirty="0">
              <a:latin typeface="Times New Roman" pitchFamily="18" charset="0"/>
              <a:cs typeface="Times New Roman" pitchFamily="18" charset="0"/>
            </a:endParaRPr>
          </a:p>
          <a:p>
            <a:pPr marL="0" indent="0" algn="l" rtl="0">
              <a:buNone/>
            </a:pPr>
            <a:r>
              <a:rPr lang="en-US" sz="2000" dirty="0">
                <a:latin typeface="Times New Roman" pitchFamily="18" charset="0"/>
                <a:cs typeface="Times New Roman" pitchFamily="18" charset="0"/>
              </a:rPr>
              <a:t>tracts, the </a:t>
            </a:r>
            <a:r>
              <a:rPr lang="en-US" sz="2000" dirty="0" err="1">
                <a:latin typeface="Times New Roman" pitchFamily="18" charset="0"/>
                <a:cs typeface="Times New Roman" pitchFamily="18" charset="0"/>
              </a:rPr>
              <a:t>atrioventricular</a:t>
            </a:r>
            <a:r>
              <a:rPr lang="en-US" sz="2000" dirty="0">
                <a:latin typeface="Times New Roman" pitchFamily="18" charset="0"/>
                <a:cs typeface="Times New Roman" pitchFamily="18" charset="0"/>
              </a:rPr>
              <a:t> (AV) node, the AV bundle of His and its right</a:t>
            </a:r>
          </a:p>
          <a:p>
            <a:pPr marL="0" indent="0" algn="l" rtl="0">
              <a:buNone/>
            </a:pPr>
            <a:r>
              <a:rPr lang="en-US" sz="2000" dirty="0">
                <a:latin typeface="Times New Roman" pitchFamily="18" charset="0"/>
                <a:cs typeface="Times New Roman" pitchFamily="18" charset="0"/>
              </a:rPr>
              <a:t>and left terminal branches, and the </a:t>
            </a:r>
            <a:r>
              <a:rPr lang="en-US" sz="2000" dirty="0" err="1">
                <a:latin typeface="Times New Roman" pitchFamily="18" charset="0"/>
                <a:cs typeface="Times New Roman" pitchFamily="18" charset="0"/>
              </a:rPr>
              <a:t>subendocardial</a:t>
            </a:r>
            <a:r>
              <a:rPr lang="en-US" sz="2000" dirty="0">
                <a:latin typeface="Times New Roman" pitchFamily="18" charset="0"/>
                <a:cs typeface="Times New Roman" pitchFamily="18" charset="0"/>
              </a:rPr>
              <a:t> plexuses of Purkinje</a:t>
            </a:r>
          </a:p>
          <a:p>
            <a:pPr marL="0" indent="0" algn="l" rtl="0">
              <a:buNone/>
            </a:pPr>
            <a:r>
              <a:rPr lang="en-US" sz="2000" dirty="0">
                <a:latin typeface="Times New Roman" pitchFamily="18" charset="0"/>
                <a:cs typeface="Times New Roman" pitchFamily="18" charset="0"/>
              </a:rPr>
              <a:t>fibers.</a:t>
            </a:r>
          </a:p>
          <a:p>
            <a:pPr marL="0" indent="0" algn="l" rtl="0">
              <a:buNone/>
            </a:pPr>
            <a:endParaRPr lang="en-US" sz="2800" b="1" dirty="0">
              <a:solidFill>
                <a:srgbClr val="FF0000"/>
              </a:solidFill>
              <a:latin typeface="Times New Roman" pitchFamily="18" charset="0"/>
              <a:cs typeface="Times New Roman" pitchFamily="18" charset="0"/>
            </a:endParaRPr>
          </a:p>
          <a:p>
            <a:pPr marL="0" indent="0" algn="l" rtl="0">
              <a:buNone/>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Sinoatrial</a:t>
            </a:r>
            <a:r>
              <a:rPr lang="en-US" sz="2800" b="1" dirty="0">
                <a:solidFill>
                  <a:srgbClr val="FF0000"/>
                </a:solidFill>
                <a:latin typeface="Times New Roman" pitchFamily="18" charset="0"/>
                <a:cs typeface="Times New Roman" pitchFamily="18" charset="0"/>
              </a:rPr>
              <a:t> node.</a:t>
            </a:r>
          </a:p>
          <a:p>
            <a:pPr marL="0" indent="0" algn="l" rtl="0">
              <a:buNone/>
            </a:pPr>
            <a:r>
              <a:rPr lang="en-US" sz="2000" dirty="0" err="1">
                <a:latin typeface="Times New Roman" pitchFamily="18" charset="0"/>
                <a:cs typeface="Times New Roman" pitchFamily="18" charset="0"/>
              </a:rPr>
              <a:t>Sinoatrial</a:t>
            </a:r>
            <a:r>
              <a:rPr lang="en-US" sz="2000" dirty="0">
                <a:latin typeface="Times New Roman" pitchFamily="18" charset="0"/>
                <a:cs typeface="Times New Roman" pitchFamily="18" charset="0"/>
              </a:rPr>
              <a:t> (SA) node is located in the wall of right atrium, just to the right</a:t>
            </a:r>
          </a:p>
          <a:p>
            <a:pPr marL="0" indent="0" algn="l" rtl="0">
              <a:buNone/>
            </a:pPr>
            <a:r>
              <a:rPr lang="en-US" sz="2000" dirty="0">
                <a:latin typeface="Times New Roman" pitchFamily="18" charset="0"/>
                <a:cs typeface="Times New Roman" pitchFamily="18" charset="0"/>
              </a:rPr>
              <a:t>of the opening of superior vena cava. Spontaneous rhythmical electrical</a:t>
            </a:r>
          </a:p>
          <a:p>
            <a:pPr marL="0" indent="0" algn="l" rtl="0">
              <a:buNone/>
            </a:pPr>
            <a:r>
              <a:rPr lang="en-US" sz="2000" dirty="0">
                <a:latin typeface="Times New Roman" pitchFamily="18" charset="0"/>
                <a:cs typeface="Times New Roman" pitchFamily="18" charset="0"/>
              </a:rPr>
              <a:t>impulses arise from the SA node and spread in all directions to</a:t>
            </a:r>
          </a:p>
          <a:p>
            <a:pPr marL="0" indent="0" algn="l" rtl="0">
              <a:buNone/>
            </a:pPr>
            <a:r>
              <a:rPr lang="en-US" sz="2000" b="1" dirty="0">
                <a:latin typeface="Times New Roman" pitchFamily="18" charset="0"/>
                <a:cs typeface="Times New Roman" pitchFamily="18" charset="0"/>
              </a:rPr>
              <a:t>• Cardiac muscles of atria,</a:t>
            </a:r>
          </a:p>
          <a:p>
            <a:pPr marL="0" indent="0" algn="l" rtl="0">
              <a:buNone/>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Interatrial</a:t>
            </a:r>
            <a:r>
              <a:rPr lang="en-US" sz="2000" b="1" dirty="0">
                <a:latin typeface="Times New Roman" pitchFamily="18" charset="0"/>
                <a:cs typeface="Times New Roman" pitchFamily="18" charset="0"/>
              </a:rPr>
              <a:t> tract to left atrium and</a:t>
            </a:r>
          </a:p>
          <a:p>
            <a:pPr marL="0" indent="0" algn="l" rtl="0">
              <a:buNone/>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Internodal</a:t>
            </a:r>
            <a:r>
              <a:rPr lang="en-US" sz="2000" b="1" dirty="0">
                <a:latin typeface="Times New Roman" pitchFamily="18" charset="0"/>
                <a:cs typeface="Times New Roman" pitchFamily="18" charset="0"/>
              </a:rPr>
              <a:t> tracts to AV node.</a:t>
            </a:r>
            <a:endParaRPr lang="ar-IQ"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16868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AFC35C6C-AB52-FE64-ED12-EFD3FBA55800}"/>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dirty="0">
                <a:solidFill>
                  <a:schemeClr val="tx1"/>
                </a:solidFill>
                <a:latin typeface="Arial" charset="0"/>
              </a:rPr>
              <a:t>Structural components of the heart.</a:t>
            </a:r>
            <a:endParaRPr lang="en-US" altLang="en-US" b="1" dirty="0">
              <a:solidFill>
                <a:schemeClr val="accent1">
                  <a:lumMod val="75000"/>
                </a:schemeClr>
              </a:solidFill>
              <a:latin typeface="Arial" charset="0"/>
            </a:endParaRPr>
          </a:p>
        </p:txBody>
      </p:sp>
      <p:pic>
        <p:nvPicPr>
          <p:cNvPr id="12291" name="AAGQUWW0.jpg" descr="AAGQUWW0">
            <a:extLst>
              <a:ext uri="{FF2B5EF4-FFF2-40B4-BE49-F238E27FC236}">
                <a16:creationId xmlns:a16="http://schemas.microsoft.com/office/drawing/2014/main" id="{742B4C26-1EEF-227F-C316-EB8D75C80B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88" y="1066800"/>
            <a:ext cx="7542212"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640960" cy="6264696"/>
          </a:xfrm>
        </p:spPr>
        <p:txBody>
          <a:bodyPr>
            <a:normAutofit/>
          </a:bodyPr>
          <a:lstStyle/>
          <a:p>
            <a:pPr marL="0" indent="0" algn="l" rtl="0">
              <a:buNone/>
            </a:pPr>
            <a:r>
              <a:rPr lang="en-US" sz="2800" b="1" dirty="0">
                <a:solidFill>
                  <a:srgbClr val="FF0000"/>
                </a:solidFill>
                <a:latin typeface="Times New Roman" pitchFamily="18" charset="0"/>
                <a:cs typeface="Times New Roman" pitchFamily="18" charset="0"/>
              </a:rPr>
              <a:t>2. AV node.</a:t>
            </a:r>
          </a:p>
          <a:p>
            <a:pPr marL="0" indent="0" algn="l" rtl="0">
              <a:buNone/>
            </a:pPr>
            <a:r>
              <a:rPr lang="en-US" sz="2000" dirty="0">
                <a:latin typeface="Times New Roman" pitchFamily="18" charset="0"/>
                <a:cs typeface="Times New Roman" pitchFamily="18" charset="0"/>
              </a:rPr>
              <a:t>The AV node is strategically located just beneath the endocardium on the</a:t>
            </a:r>
          </a:p>
          <a:p>
            <a:pPr marL="0" indent="0" algn="l" rtl="0">
              <a:buNone/>
            </a:pPr>
            <a:r>
              <a:rPr lang="en-US" sz="2000" dirty="0">
                <a:latin typeface="Times New Roman" pitchFamily="18" charset="0"/>
                <a:cs typeface="Times New Roman" pitchFamily="18" charset="0"/>
              </a:rPr>
              <a:t>right side of lower part of atrial septum, near the tricuspid valve. It is</a:t>
            </a:r>
          </a:p>
          <a:p>
            <a:pPr marL="0" indent="0" algn="l" rtl="0">
              <a:buNone/>
            </a:pPr>
            <a:r>
              <a:rPr lang="en-US" sz="2000" dirty="0">
                <a:latin typeface="Times New Roman" pitchFamily="18" charset="0"/>
                <a:cs typeface="Times New Roman" pitchFamily="18" charset="0"/>
              </a:rPr>
              <a:t>stimulated by the excitation wave that travels through </a:t>
            </a:r>
            <a:r>
              <a:rPr lang="en-US" sz="2000" dirty="0" err="1">
                <a:latin typeface="Times New Roman" pitchFamily="18" charset="0"/>
                <a:cs typeface="Times New Roman" pitchFamily="18" charset="0"/>
              </a:rPr>
              <a:t>internodal</a:t>
            </a:r>
            <a:r>
              <a:rPr lang="en-US" sz="2000" dirty="0">
                <a:latin typeface="Times New Roman" pitchFamily="18" charset="0"/>
                <a:cs typeface="Times New Roman" pitchFamily="18" charset="0"/>
              </a:rPr>
              <a:t> tracts</a:t>
            </a:r>
          </a:p>
          <a:p>
            <a:pPr marL="0" indent="0" algn="l" rtl="0">
              <a:buNone/>
            </a:pPr>
            <a:r>
              <a:rPr lang="en-US" sz="2000" dirty="0">
                <a:latin typeface="Times New Roman" pitchFamily="18" charset="0"/>
                <a:cs typeface="Times New Roman" pitchFamily="18" charset="0"/>
              </a:rPr>
              <a:t>and atrial myocardium. From it, the cardiac impulse is conducted to</a:t>
            </a:r>
          </a:p>
          <a:p>
            <a:pPr marL="0" indent="0" algn="l" rtl="0">
              <a:buNone/>
            </a:pPr>
            <a:r>
              <a:rPr lang="en-US" sz="2000" dirty="0">
                <a:latin typeface="Times New Roman" pitchFamily="18" charset="0"/>
                <a:cs typeface="Times New Roman" pitchFamily="18" charset="0"/>
              </a:rPr>
              <a:t>ventricles by the AV bundle.</a:t>
            </a:r>
          </a:p>
          <a:p>
            <a:pPr marL="0" indent="0" algn="l" rtl="0">
              <a:buNone/>
            </a:pPr>
            <a:r>
              <a:rPr lang="en-US" sz="2800" b="1" dirty="0">
                <a:solidFill>
                  <a:srgbClr val="FF0000"/>
                </a:solidFill>
                <a:latin typeface="Times New Roman" pitchFamily="18" charset="0"/>
                <a:cs typeface="Times New Roman" pitchFamily="18" charset="0"/>
              </a:rPr>
              <a:t>3. AV bundle of his.</a:t>
            </a:r>
          </a:p>
          <a:p>
            <a:pPr marL="0" indent="0" algn="l" rtl="0">
              <a:buNone/>
            </a:pPr>
            <a:r>
              <a:rPr lang="en-US" sz="2000" dirty="0">
                <a:latin typeface="Times New Roman" pitchFamily="18" charset="0"/>
                <a:cs typeface="Times New Roman" pitchFamily="18" charset="0"/>
              </a:rPr>
              <a:t>The AV bundle arises from the AV node, descends through the fibrous</a:t>
            </a:r>
          </a:p>
          <a:p>
            <a:pPr marL="0" indent="0" algn="l" rtl="0">
              <a:buNone/>
            </a:pPr>
            <a:r>
              <a:rPr lang="en-US" sz="2000" dirty="0">
                <a:latin typeface="Times New Roman" pitchFamily="18" charset="0"/>
                <a:cs typeface="Times New Roman" pitchFamily="18" charset="0"/>
              </a:rPr>
              <a:t>skeleton of the heart and divides into right bundle branch (RBB) for right</a:t>
            </a:r>
          </a:p>
          <a:p>
            <a:pPr marL="0" indent="0" algn="l" rtl="0">
              <a:buNone/>
            </a:pPr>
            <a:r>
              <a:rPr lang="en-US" sz="2000" dirty="0">
                <a:latin typeface="Times New Roman" pitchFamily="18" charset="0"/>
                <a:cs typeface="Times New Roman" pitchFamily="18" charset="0"/>
              </a:rPr>
              <a:t>ventricle and left bundle branch (LBB) for the left ventricle. The branches</a:t>
            </a:r>
          </a:p>
          <a:p>
            <a:pPr marL="0" indent="0" algn="l" rtl="0">
              <a:buNone/>
            </a:pPr>
            <a:r>
              <a:rPr lang="en-US" sz="2000" dirty="0">
                <a:latin typeface="Times New Roman" pitchFamily="18" charset="0"/>
                <a:cs typeface="Times New Roman" pitchFamily="18" charset="0"/>
              </a:rPr>
              <a:t>break up and become continuous with the plexus of Purkinje </a:t>
            </a:r>
            <a:r>
              <a:rPr lang="en-US" sz="2000" dirty="0" err="1">
                <a:latin typeface="Times New Roman" pitchFamily="18" charset="0"/>
                <a:cs typeface="Times New Roman" pitchFamily="18" charset="0"/>
              </a:rPr>
              <a:t>fibres</a:t>
            </a:r>
            <a:r>
              <a:rPr lang="en-US" sz="2000" dirty="0">
                <a:latin typeface="Times New Roman" pitchFamily="18" charset="0"/>
                <a:cs typeface="Times New Roman" pitchFamily="18" charset="0"/>
              </a:rPr>
              <a:t>.</a:t>
            </a:r>
          </a:p>
          <a:p>
            <a:pPr marL="0" indent="0" algn="l" rtl="0">
              <a:buNone/>
            </a:pPr>
            <a:r>
              <a:rPr lang="en-US" sz="2800" b="1" dirty="0">
                <a:solidFill>
                  <a:srgbClr val="FF0000"/>
                </a:solidFill>
                <a:latin typeface="Times New Roman" pitchFamily="18" charset="0"/>
                <a:cs typeface="Times New Roman" pitchFamily="18" charset="0"/>
              </a:rPr>
              <a:t>6. Purkinje </a:t>
            </a:r>
            <a:r>
              <a:rPr lang="en-US" sz="2800" b="1" dirty="0" err="1">
                <a:solidFill>
                  <a:srgbClr val="FF0000"/>
                </a:solidFill>
                <a:latin typeface="Times New Roman" pitchFamily="18" charset="0"/>
                <a:cs typeface="Times New Roman" pitchFamily="18" charset="0"/>
              </a:rPr>
              <a:t>fibres</a:t>
            </a:r>
            <a:r>
              <a:rPr lang="en-US" sz="2000" dirty="0">
                <a:latin typeface="Times New Roman" pitchFamily="18" charset="0"/>
                <a:cs typeface="Times New Roman" pitchFamily="18" charset="0"/>
              </a:rPr>
              <a:t>.</a:t>
            </a:r>
          </a:p>
          <a:p>
            <a:pPr marL="0" indent="0" algn="l" rtl="0">
              <a:buNone/>
            </a:pPr>
            <a:r>
              <a:rPr lang="en-US" sz="2000" dirty="0">
                <a:latin typeface="Times New Roman" pitchFamily="18" charset="0"/>
                <a:cs typeface="Times New Roman" pitchFamily="18" charset="0"/>
              </a:rPr>
              <a:t>These are spread out deep to the endocardium and reach all parts of the</a:t>
            </a:r>
          </a:p>
          <a:p>
            <a:pPr marL="0" indent="0" algn="l" rtl="0">
              <a:buNone/>
            </a:pPr>
            <a:r>
              <a:rPr lang="en-US" sz="2000" dirty="0">
                <a:latin typeface="Times New Roman" pitchFamily="18" charset="0"/>
                <a:cs typeface="Times New Roman" pitchFamily="18" charset="0"/>
              </a:rPr>
              <a:t>ventricles, including the bases of papillary muscles.</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38331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568952" cy="6336704"/>
          </a:xfrm>
        </p:spPr>
        <p:txBody>
          <a:bodyPr>
            <a:normAutofit/>
          </a:bodyPr>
          <a:lstStyle/>
          <a:p>
            <a:pPr marL="0" indent="0" algn="l" rtl="0">
              <a:buNone/>
            </a:pPr>
            <a:r>
              <a:rPr lang="en-US" sz="2400" b="1" u="sng" dirty="0">
                <a:solidFill>
                  <a:srgbClr val="FF0000"/>
                </a:solidFill>
                <a:latin typeface="Times New Roman" pitchFamily="18" charset="0"/>
                <a:cs typeface="Times New Roman" pitchFamily="18" charset="0"/>
              </a:rPr>
              <a:t>Cardiac cycle</a:t>
            </a:r>
          </a:p>
          <a:p>
            <a:pPr marL="0" indent="0" algn="l" rtl="0">
              <a:buNone/>
            </a:pPr>
            <a:r>
              <a:rPr lang="en-US" sz="2000" dirty="0">
                <a:latin typeface="Times New Roman" pitchFamily="18" charset="0"/>
                <a:cs typeface="Times New Roman" pitchFamily="18" charset="0"/>
              </a:rPr>
              <a:t>The heart as a pump can be considered actually comprising of two</a:t>
            </a:r>
          </a:p>
          <a:p>
            <a:pPr marL="0" indent="0" algn="l" rtl="0">
              <a:buNone/>
            </a:pPr>
            <a:r>
              <a:rPr lang="en-US" sz="2000" dirty="0">
                <a:latin typeface="Times New Roman" pitchFamily="18" charset="0"/>
                <a:cs typeface="Times New Roman" pitchFamily="18" charset="0"/>
              </a:rPr>
              <a:t>separate pumps in the series: a right heart that pumps the blood through</a:t>
            </a:r>
          </a:p>
          <a:p>
            <a:pPr marL="0" indent="0" algn="l" rtl="0">
              <a:buNone/>
            </a:pPr>
            <a:r>
              <a:rPr lang="en-US" sz="2000" dirty="0">
                <a:latin typeface="Times New Roman" pitchFamily="18" charset="0"/>
                <a:cs typeface="Times New Roman" pitchFamily="18" charset="0"/>
              </a:rPr>
              <a:t>the lungs and a left heart that pumps the blood through the peripheral</a:t>
            </a:r>
          </a:p>
          <a:p>
            <a:pPr marL="0" indent="0" algn="l" rtl="0">
              <a:buNone/>
            </a:pPr>
            <a:r>
              <a:rPr lang="en-US" sz="2000" dirty="0" err="1">
                <a:latin typeface="Times New Roman" pitchFamily="18" charset="0"/>
                <a:cs typeface="Times New Roman" pitchFamily="18" charset="0"/>
              </a:rPr>
              <a:t>organs.To</a:t>
            </a:r>
            <a:r>
              <a:rPr lang="en-US" sz="2000" dirty="0">
                <a:latin typeface="Times New Roman" pitchFamily="18" charset="0"/>
                <a:cs typeface="Times New Roman" pitchFamily="18" charset="0"/>
              </a:rPr>
              <a:t> act as a pump, the heart contracts and relaxes rhythmically. The terms</a:t>
            </a:r>
          </a:p>
          <a:p>
            <a:pPr marL="0" indent="0" algn="l" rtl="0">
              <a:buNone/>
            </a:pPr>
            <a:r>
              <a:rPr lang="en-US" sz="2000" dirty="0">
                <a:latin typeface="Times New Roman" pitchFamily="18" charset="0"/>
                <a:cs typeface="Times New Roman" pitchFamily="18" charset="0"/>
              </a:rPr>
              <a:t>systole (contractile phase) and diastole (relaxation phase) usually refer to</a:t>
            </a:r>
          </a:p>
          <a:p>
            <a:pPr marL="0" indent="0" algn="l" rtl="0">
              <a:buNone/>
            </a:pPr>
            <a:r>
              <a:rPr lang="en-US" sz="2000" dirty="0">
                <a:latin typeface="Times New Roman" pitchFamily="18" charset="0"/>
                <a:cs typeface="Times New Roman" pitchFamily="18" charset="0"/>
              </a:rPr>
              <a:t>ventricular events but may be prefixed by ‘atrial’ to refer to atrial</a:t>
            </a:r>
          </a:p>
          <a:p>
            <a:pPr marL="0" indent="0" algn="l" rtl="0">
              <a:buNone/>
            </a:pPr>
            <a:r>
              <a:rPr lang="en-US" sz="2000" dirty="0">
                <a:latin typeface="Times New Roman" pitchFamily="18" charset="0"/>
                <a:cs typeface="Times New Roman" pitchFamily="18" charset="0"/>
              </a:rPr>
              <a:t>contraction and relaxation. The cardiac cycle, thus includes both electrical and mechanical events that occur from the beginning of one heart beat to the beginning of the next. </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3812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B2380A3-200F-B5BB-6872-3E20444C736C}"/>
              </a:ext>
            </a:extLst>
          </p:cNvPr>
          <p:cNvSpPr>
            <a:spLocks noGrp="1" noChangeArrowheads="1"/>
          </p:cNvSpPr>
          <p:nvPr>
            <p:ph type="title"/>
          </p:nvPr>
        </p:nvSpPr>
        <p:spPr/>
        <p:txBody>
          <a:bodyPr/>
          <a:lstStyle/>
          <a:p>
            <a:r>
              <a:rPr lang="en-US" altLang="en-US"/>
              <a:t>Cardiac Cycle</a:t>
            </a:r>
          </a:p>
        </p:txBody>
      </p:sp>
      <p:sp>
        <p:nvSpPr>
          <p:cNvPr id="5123" name="Rectangle 3">
            <a:extLst>
              <a:ext uri="{FF2B5EF4-FFF2-40B4-BE49-F238E27FC236}">
                <a16:creationId xmlns:a16="http://schemas.microsoft.com/office/drawing/2014/main" id="{1BFF80FB-4C31-35E5-4A9F-508BF2FA8316}"/>
              </a:ext>
            </a:extLst>
          </p:cNvPr>
          <p:cNvSpPr>
            <a:spLocks noGrp="1" noChangeArrowheads="1"/>
          </p:cNvSpPr>
          <p:nvPr>
            <p:ph type="body" sz="half" idx="1"/>
          </p:nvPr>
        </p:nvSpPr>
        <p:spPr/>
        <p:txBody>
          <a:bodyPr/>
          <a:lstStyle/>
          <a:p>
            <a:r>
              <a:rPr lang="en-US" altLang="en-US" sz="2800"/>
              <a:t>Systole</a:t>
            </a:r>
          </a:p>
          <a:p>
            <a:pPr lvl="1"/>
            <a:r>
              <a:rPr lang="en-US" altLang="en-US" sz="2400"/>
              <a:t>Contractile phase of heart</a:t>
            </a:r>
          </a:p>
          <a:p>
            <a:pPr lvl="1"/>
            <a:r>
              <a:rPr lang="en-US" altLang="en-US" sz="2400"/>
              <a:t>Electrical and mechanical changes</a:t>
            </a:r>
          </a:p>
          <a:p>
            <a:pPr lvl="2"/>
            <a:r>
              <a:rPr lang="en-US" altLang="en-US" sz="2000"/>
              <a:t>E.g. blood pressure changes</a:t>
            </a:r>
          </a:p>
          <a:p>
            <a:pPr lvl="2"/>
            <a:r>
              <a:rPr lang="en-US" altLang="en-US" sz="2000"/>
              <a:t>E.g. blood volume changes</a:t>
            </a:r>
          </a:p>
        </p:txBody>
      </p:sp>
      <p:sp>
        <p:nvSpPr>
          <p:cNvPr id="5124" name="Rectangle 4">
            <a:extLst>
              <a:ext uri="{FF2B5EF4-FFF2-40B4-BE49-F238E27FC236}">
                <a16:creationId xmlns:a16="http://schemas.microsoft.com/office/drawing/2014/main" id="{7E530D55-C90D-45EA-08D8-EDA3ACB0198B}"/>
              </a:ext>
            </a:extLst>
          </p:cNvPr>
          <p:cNvSpPr>
            <a:spLocks noGrp="1" noChangeArrowheads="1"/>
          </p:cNvSpPr>
          <p:nvPr>
            <p:ph type="body" sz="half" idx="2"/>
          </p:nvPr>
        </p:nvSpPr>
        <p:spPr/>
        <p:txBody>
          <a:bodyPr/>
          <a:lstStyle/>
          <a:p>
            <a:r>
              <a:rPr lang="en-US" altLang="en-US" sz="2800"/>
              <a:t>Diastole</a:t>
            </a:r>
          </a:p>
          <a:p>
            <a:pPr lvl="1"/>
            <a:r>
              <a:rPr lang="en-US" altLang="en-US" sz="2400"/>
              <a:t>Relaxation phase of heart</a:t>
            </a:r>
          </a:p>
          <a:p>
            <a:pPr lvl="2"/>
            <a:r>
              <a:rPr lang="en-US" altLang="en-US" sz="2000"/>
              <a:t>Takes twice as long as systole</a:t>
            </a:r>
          </a:p>
          <a:p>
            <a:pPr lvl="3"/>
            <a:r>
              <a:rPr lang="en-US" altLang="en-US" sz="1800"/>
              <a:t>E.g. resting HR = 60</a:t>
            </a:r>
          </a:p>
          <a:p>
            <a:pPr lvl="3"/>
            <a:r>
              <a:rPr lang="en-US" altLang="en-US" sz="1800"/>
              <a:t>Systole = 0.3 s</a:t>
            </a:r>
          </a:p>
          <a:p>
            <a:pPr lvl="3"/>
            <a:r>
              <a:rPr lang="en-US" altLang="en-US" sz="1800"/>
              <a:t>Diastole = 0.6 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F9C10C2D-24BF-66AF-6F0E-5F7023C4CE50}"/>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dirty="0">
                <a:solidFill>
                  <a:schemeClr val="tx1"/>
                </a:solidFill>
                <a:latin typeface="Arial" charset="0"/>
              </a:rPr>
              <a:t>The cardiac cycle.</a:t>
            </a:r>
            <a:endParaRPr lang="en-US" altLang="en-US" b="1" dirty="0">
              <a:solidFill>
                <a:schemeClr val="accent1">
                  <a:lumMod val="75000"/>
                </a:schemeClr>
              </a:solidFill>
              <a:latin typeface="Arial" charset="0"/>
            </a:endParaRPr>
          </a:p>
        </p:txBody>
      </p:sp>
      <p:pic>
        <p:nvPicPr>
          <p:cNvPr id="30723" name="AAGQUYF0.jpg" descr="AAGQUYF0">
            <a:extLst>
              <a:ext uri="{FF2B5EF4-FFF2-40B4-BE49-F238E27FC236}">
                <a16:creationId xmlns:a16="http://schemas.microsoft.com/office/drawing/2014/main" id="{90CBB6CB-21A8-6A15-589D-1548484478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2136775"/>
            <a:ext cx="8226425"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F3A8A-864A-DE15-FED1-87C3E5F649DE}"/>
              </a:ext>
            </a:extLst>
          </p:cNvPr>
          <p:cNvSpPr>
            <a:spLocks noGrp="1"/>
          </p:cNvSpPr>
          <p:nvPr>
            <p:ph idx="1"/>
          </p:nvPr>
        </p:nvSpPr>
        <p:spPr>
          <a:xfrm>
            <a:off x="628650" y="188640"/>
            <a:ext cx="7886700" cy="5988323"/>
          </a:xfrm>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The electrocardiogram ECG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Times New Roman" pitchFamily="18" charset="0"/>
                <a:cs typeface="Times New Roman" pitchFamily="18" charset="0"/>
              </a:rPr>
              <a:t>It </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records the electrical events that precede and initiate the corresponding mechanical events 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 wave</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is caused by spread of depolarization through the atria, and this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is followed by atrial contraction.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QRS waves </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which appear 0.16 s after the onset of P wave are caused 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depolarization of the ventricles which initiates contraction of the ventricles.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 wave </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represents the stage of repolarization of the ventricles at which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time the ventricular muscle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fibres</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begin to relax. Therefore, T 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occurs slightly before the end of ventricular contraction.</a:t>
            </a:r>
            <a:endParaRPr kumimoji="0" lang="ar-IQ"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endParaRPr lang="en-US" dirty="0"/>
          </a:p>
        </p:txBody>
      </p:sp>
    </p:spTree>
    <p:extLst>
      <p:ext uri="{BB962C8B-B14F-4D97-AF65-F5344CB8AC3E}">
        <p14:creationId xmlns:p14="http://schemas.microsoft.com/office/powerpoint/2010/main" val="176793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080DF3C5-E522-EA07-F22B-7443F94C3117}"/>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dirty="0">
                <a:solidFill>
                  <a:schemeClr val="tx1"/>
                </a:solidFill>
                <a:latin typeface="Arial" charset="0"/>
              </a:rPr>
              <a:t>Electrocardiogram wave.</a:t>
            </a:r>
            <a:endParaRPr lang="en-US" altLang="en-US" b="1" dirty="0">
              <a:solidFill>
                <a:schemeClr val="accent1">
                  <a:lumMod val="75000"/>
                </a:schemeClr>
              </a:solidFill>
              <a:latin typeface="Arial" charset="0"/>
            </a:endParaRPr>
          </a:p>
        </p:txBody>
      </p:sp>
      <p:pic>
        <p:nvPicPr>
          <p:cNvPr id="33795" name="AAGQUYE0.jpg" descr="AAGQUYE0">
            <a:extLst>
              <a:ext uri="{FF2B5EF4-FFF2-40B4-BE49-F238E27FC236}">
                <a16:creationId xmlns:a16="http://schemas.microsoft.com/office/drawing/2014/main" id="{2482D1C2-44A7-A593-87DB-23F82E16B2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1066800"/>
            <a:ext cx="475615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023D4E9-3D68-F8B9-A7C4-6FC6119FE982}"/>
              </a:ext>
            </a:extLst>
          </p:cNvPr>
          <p:cNvSpPr>
            <a:spLocks noGrp="1" noChangeArrowheads="1"/>
          </p:cNvSpPr>
          <p:nvPr>
            <p:ph type="title"/>
          </p:nvPr>
        </p:nvSpPr>
        <p:spPr/>
        <p:txBody>
          <a:bodyPr/>
          <a:lstStyle/>
          <a:p>
            <a:r>
              <a:rPr lang="en-US" altLang="en-US"/>
              <a:t>Diagnostic use of the ECG</a:t>
            </a:r>
          </a:p>
        </p:txBody>
      </p:sp>
      <p:sp>
        <p:nvSpPr>
          <p:cNvPr id="99331" name="Rectangle 3">
            <a:extLst>
              <a:ext uri="{FF2B5EF4-FFF2-40B4-BE49-F238E27FC236}">
                <a16:creationId xmlns:a16="http://schemas.microsoft.com/office/drawing/2014/main" id="{8C5FF2B4-B12C-2386-4609-321C0DBABE62}"/>
              </a:ext>
            </a:extLst>
          </p:cNvPr>
          <p:cNvSpPr>
            <a:spLocks noGrp="1" noChangeArrowheads="1"/>
          </p:cNvSpPr>
          <p:nvPr>
            <p:ph type="body" idx="1"/>
          </p:nvPr>
        </p:nvSpPr>
        <p:spPr/>
        <p:txBody>
          <a:bodyPr/>
          <a:lstStyle/>
          <a:p>
            <a:r>
              <a:rPr lang="en-US" altLang="en-US"/>
              <a:t>ECG abnormalities may indicate coronary heart disease</a:t>
            </a:r>
          </a:p>
          <a:p>
            <a:r>
              <a:rPr lang="en-US" altLang="en-US"/>
              <a:t>ST-segment depression may indicate myocardial ischemia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7EC5F52E-88C2-9F82-7699-A9CA3330D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285DBEE-AFD6-2C48-8057-2F6897C5568B}"/>
              </a:ext>
            </a:extLst>
          </p:cNvPr>
          <p:cNvSpPr>
            <a:spLocks noGrp="1" noChangeArrowheads="1"/>
          </p:cNvSpPr>
          <p:nvPr>
            <p:ph type="title"/>
          </p:nvPr>
        </p:nvSpPr>
        <p:spPr/>
        <p:txBody>
          <a:bodyPr/>
          <a:lstStyle/>
          <a:p>
            <a:r>
              <a:rPr lang="en-US" altLang="en-US"/>
              <a:t>Heart Rate</a:t>
            </a:r>
          </a:p>
        </p:txBody>
      </p:sp>
      <p:sp>
        <p:nvSpPr>
          <p:cNvPr id="15363" name="Rectangle 3">
            <a:extLst>
              <a:ext uri="{FF2B5EF4-FFF2-40B4-BE49-F238E27FC236}">
                <a16:creationId xmlns:a16="http://schemas.microsoft.com/office/drawing/2014/main" id="{3F8F225F-8793-FA64-EF43-6593339C095B}"/>
              </a:ext>
            </a:extLst>
          </p:cNvPr>
          <p:cNvSpPr>
            <a:spLocks noGrp="1" noChangeArrowheads="1"/>
          </p:cNvSpPr>
          <p:nvPr>
            <p:ph type="body" sz="half" idx="2"/>
          </p:nvPr>
        </p:nvSpPr>
        <p:spPr/>
        <p:txBody>
          <a:bodyPr/>
          <a:lstStyle/>
          <a:p>
            <a:r>
              <a:rPr lang="en-US" altLang="en-US" sz="2400" dirty="0"/>
              <a:t>Range of normal at rest is 50 – 100 </a:t>
            </a:r>
            <a:r>
              <a:rPr lang="en-US" altLang="en-US" sz="2400" dirty="0" err="1"/>
              <a:t>b</a:t>
            </a:r>
            <a:r>
              <a:rPr lang="en-US" altLang="en-US" sz="2400" baseline="30000" dirty="0" err="1"/>
              <a:t>.</a:t>
            </a:r>
            <a:r>
              <a:rPr lang="en-US" altLang="en-US" sz="2400" dirty="0" err="1"/>
              <a:t>m</a:t>
            </a:r>
            <a:endParaRPr lang="en-US" altLang="en-US" sz="2400" dirty="0"/>
          </a:p>
          <a:p>
            <a:r>
              <a:rPr lang="en-US" altLang="en-US" sz="2400" dirty="0"/>
              <a:t>Increases in proportion to exercise intensity</a:t>
            </a:r>
          </a:p>
          <a:p>
            <a:r>
              <a:rPr lang="en-US" altLang="en-US" sz="2400" dirty="0"/>
              <a:t>Max. HR is 220 – age</a:t>
            </a:r>
          </a:p>
          <a:p>
            <a:r>
              <a:rPr lang="en-US" altLang="en-US" sz="2400" dirty="0"/>
              <a:t>Medications may change normal response</a:t>
            </a:r>
          </a:p>
        </p:txBody>
      </p:sp>
      <p:pic>
        <p:nvPicPr>
          <p:cNvPr id="15364" name="Picture 4">
            <a:extLst>
              <a:ext uri="{FF2B5EF4-FFF2-40B4-BE49-F238E27FC236}">
                <a16:creationId xmlns:a16="http://schemas.microsoft.com/office/drawing/2014/main" id="{5A99EF8F-B2D6-7988-0E5B-CB8FE380EE7C}"/>
              </a:ext>
            </a:extLst>
          </p:cNvPr>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182688" y="2120900"/>
            <a:ext cx="3810000" cy="39084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CA884C91-3D46-E287-697F-21DBA254A8AF}"/>
              </a:ext>
            </a:extLst>
          </p:cNvPr>
          <p:cNvSpPr>
            <a:spLocks noGrp="1" noChangeArrowheads="1"/>
          </p:cNvSpPr>
          <p:nvPr>
            <p:ph type="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dirty="0">
                <a:solidFill>
                  <a:schemeClr val="accent1">
                    <a:lumMod val="75000"/>
                  </a:schemeClr>
                </a:solidFill>
                <a:latin typeface="Arial" charset="0"/>
              </a:rPr>
              <a:t>Cardiac Function</a:t>
            </a:r>
          </a:p>
        </p:txBody>
      </p:sp>
      <p:sp>
        <p:nvSpPr>
          <p:cNvPr id="34819" name="Rectangle 5">
            <a:extLst>
              <a:ext uri="{FF2B5EF4-FFF2-40B4-BE49-F238E27FC236}">
                <a16:creationId xmlns:a16="http://schemas.microsoft.com/office/drawing/2014/main" id="{1179E403-FF77-9E44-2F79-705EE198711A}"/>
              </a:ext>
            </a:extLst>
          </p:cNvPr>
          <p:cNvSpPr>
            <a:spLocks noGrp="1" noChangeArrowheads="1"/>
          </p:cNvSpPr>
          <p:nvPr>
            <p:ph idx="1"/>
          </p:nvPr>
        </p:nvSpPr>
        <p:spPr/>
        <p:txBody>
          <a:bodyPr/>
          <a:lstStyle/>
          <a:p>
            <a:pPr eaLnBrk="1" hangingPunct="1">
              <a:lnSpc>
                <a:spcPct val="95000"/>
              </a:lnSpc>
            </a:pPr>
            <a:r>
              <a:rPr lang="en-US" altLang="en-US"/>
              <a:t>Stroke volume</a:t>
            </a:r>
          </a:p>
          <a:p>
            <a:pPr lvl="1" eaLnBrk="1" hangingPunct="1">
              <a:lnSpc>
                <a:spcPct val="95000"/>
              </a:lnSpc>
            </a:pPr>
            <a:r>
              <a:rPr lang="en-US" altLang="en-US"/>
              <a:t>Amount of blood that is ejected with each heartbeat</a:t>
            </a:r>
          </a:p>
          <a:p>
            <a:pPr eaLnBrk="1" hangingPunct="1">
              <a:lnSpc>
                <a:spcPct val="95000"/>
              </a:lnSpc>
            </a:pPr>
            <a:r>
              <a:rPr lang="en-US" altLang="en-US"/>
              <a:t>Cardiac output</a:t>
            </a:r>
          </a:p>
          <a:p>
            <a:pPr lvl="1" eaLnBrk="1" hangingPunct="1">
              <a:lnSpc>
                <a:spcPct val="95000"/>
              </a:lnSpc>
            </a:pPr>
            <a:r>
              <a:rPr lang="en-US" altLang="en-US"/>
              <a:t>Amount of blood ejected from the left ventricle over 1 minute</a:t>
            </a:r>
          </a:p>
          <a:p>
            <a:pPr eaLnBrk="1" hangingPunct="1">
              <a:lnSpc>
                <a:spcPct val="95000"/>
              </a:lnSpc>
            </a:pPr>
            <a:r>
              <a:rPr lang="en-US" altLang="en-US"/>
              <a:t>Cardiac index</a:t>
            </a:r>
          </a:p>
          <a:p>
            <a:pPr lvl="1" eaLnBrk="1" hangingPunct="1">
              <a:lnSpc>
                <a:spcPct val="95000"/>
              </a:lnSpc>
            </a:pPr>
            <a:r>
              <a:rPr lang="en-US" altLang="en-US"/>
              <a:t>Measurement accounting for an individual’s weight when evaluating the pumping action of the heart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AF69D8-2220-4F63-4DBA-3AE3CB12EC54}"/>
              </a:ext>
            </a:extLst>
          </p:cNvPr>
          <p:cNvSpPr>
            <a:spLocks noGrp="1" noChangeArrowheads="1"/>
          </p:cNvSpPr>
          <p:nvPr>
            <p:ph type="title"/>
          </p:nvPr>
        </p:nvSpPr>
        <p:spPr/>
        <p:txBody>
          <a:bodyPr/>
          <a:lstStyle/>
          <a:p>
            <a:r>
              <a:rPr lang="en-US" altLang="en-US"/>
              <a:t>Cardiovascular System Components</a:t>
            </a:r>
          </a:p>
        </p:txBody>
      </p:sp>
      <p:sp>
        <p:nvSpPr>
          <p:cNvPr id="1027" name="Rectangle 3">
            <a:extLst>
              <a:ext uri="{FF2B5EF4-FFF2-40B4-BE49-F238E27FC236}">
                <a16:creationId xmlns:a16="http://schemas.microsoft.com/office/drawing/2014/main" id="{2CB3E657-BE79-BB98-A909-DE28385E2C3C}"/>
              </a:ext>
            </a:extLst>
          </p:cNvPr>
          <p:cNvSpPr>
            <a:spLocks noGrp="1" noChangeArrowheads="1"/>
          </p:cNvSpPr>
          <p:nvPr>
            <p:ph type="body" idx="1"/>
          </p:nvPr>
        </p:nvSpPr>
        <p:spPr/>
        <p:txBody>
          <a:bodyPr/>
          <a:lstStyle/>
          <a:p>
            <a:pPr lvl="1"/>
            <a:r>
              <a:rPr lang="en-US" altLang="en-US"/>
              <a:t>Circulatory system</a:t>
            </a:r>
          </a:p>
          <a:p>
            <a:pPr lvl="1"/>
            <a:r>
              <a:rPr lang="en-US" altLang="en-US"/>
              <a:t>Pulmonary system</a:t>
            </a:r>
          </a:p>
          <a:p>
            <a:r>
              <a:rPr lang="en-US" altLang="en-US"/>
              <a:t>Purposes:</a:t>
            </a:r>
          </a:p>
          <a:p>
            <a:pPr lvl="1"/>
            <a:r>
              <a:rPr lang="en-US" altLang="en-US"/>
              <a:t>Transport O</a:t>
            </a:r>
            <a:r>
              <a:rPr lang="en-US" altLang="en-US" baseline="-25000"/>
              <a:t>2</a:t>
            </a:r>
            <a:r>
              <a:rPr lang="en-US" altLang="en-US"/>
              <a:t> to tissues and remove waste</a:t>
            </a:r>
          </a:p>
          <a:p>
            <a:pPr lvl="1"/>
            <a:r>
              <a:rPr lang="en-US" altLang="en-US"/>
              <a:t>Transport nutrients to tissues</a:t>
            </a:r>
          </a:p>
          <a:p>
            <a:pPr lvl="1"/>
            <a:r>
              <a:rPr lang="en-US" altLang="en-US"/>
              <a:t>Regulation of body temperature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2E68B43D-4786-C930-BF4D-F7C857DF2AEA}"/>
              </a:ext>
            </a:extLst>
          </p:cNvPr>
          <p:cNvSpPr>
            <a:spLocks noGrp="1" noChangeArrowheads="1"/>
          </p:cNvSpPr>
          <p:nvPr>
            <p:ph type="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dirty="0">
                <a:solidFill>
                  <a:schemeClr val="accent1">
                    <a:lumMod val="75000"/>
                  </a:schemeClr>
                </a:solidFill>
                <a:latin typeface="Arial" charset="0"/>
              </a:rPr>
              <a:t>Pumping Action of the Heart</a:t>
            </a:r>
          </a:p>
        </p:txBody>
      </p:sp>
      <p:sp>
        <p:nvSpPr>
          <p:cNvPr id="35843" name="Rectangle 5">
            <a:extLst>
              <a:ext uri="{FF2B5EF4-FFF2-40B4-BE49-F238E27FC236}">
                <a16:creationId xmlns:a16="http://schemas.microsoft.com/office/drawing/2014/main" id="{567C5F6C-127A-5341-08BA-3748E92969F7}"/>
              </a:ext>
            </a:extLst>
          </p:cNvPr>
          <p:cNvSpPr>
            <a:spLocks noGrp="1" noChangeArrowheads="1"/>
          </p:cNvSpPr>
          <p:nvPr>
            <p:ph idx="1"/>
          </p:nvPr>
        </p:nvSpPr>
        <p:spPr/>
        <p:txBody>
          <a:bodyPr/>
          <a:lstStyle/>
          <a:p>
            <a:pPr eaLnBrk="1" hangingPunct="1"/>
            <a:r>
              <a:rPr lang="en-US" altLang="en-US"/>
              <a:t>Preload      </a:t>
            </a:r>
            <a:r>
              <a:rPr lang="en-US" altLang="en-US" sz="3300"/>
              <a:t>volume overload</a:t>
            </a:r>
            <a:endParaRPr lang="en-US" altLang="en-US"/>
          </a:p>
          <a:p>
            <a:pPr eaLnBrk="1" hangingPunct="1"/>
            <a:endParaRPr lang="en-US" altLang="en-US"/>
          </a:p>
          <a:p>
            <a:pPr eaLnBrk="1" hangingPunct="1"/>
            <a:r>
              <a:rPr lang="en-US" altLang="en-US"/>
              <a:t>Afterload   </a:t>
            </a:r>
            <a:r>
              <a:rPr lang="en-US" altLang="en-US" sz="3300"/>
              <a:t>pressure overload</a:t>
            </a:r>
          </a:p>
          <a:p>
            <a:pPr eaLnBrk="1" hangingPunct="1">
              <a:buFont typeface="Times" panose="02020603050405020304" pitchFamily="18" charset="0"/>
              <a:buNone/>
            </a:pPr>
            <a:endParaRPr lang="en-US" altLang="en-US"/>
          </a:p>
        </p:txBody>
      </p:sp>
      <p:sp>
        <p:nvSpPr>
          <p:cNvPr id="35844" name="Rectangle 7">
            <a:extLst>
              <a:ext uri="{FF2B5EF4-FFF2-40B4-BE49-F238E27FC236}">
                <a16:creationId xmlns:a16="http://schemas.microsoft.com/office/drawing/2014/main" id="{2E93F994-E1F0-308C-6EF9-84E29B2291DF}"/>
              </a:ext>
            </a:extLst>
          </p:cNvPr>
          <p:cNvSpPr>
            <a:spLocks noChangeArrowheads="1"/>
          </p:cNvSpPr>
          <p:nvPr/>
        </p:nvSpPr>
        <p:spPr bwMode="auto">
          <a:xfrm>
            <a:off x="468313" y="3860800"/>
            <a:ext cx="631825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spcBef>
                <a:spcPct val="50000"/>
              </a:spcBef>
              <a:buClrTx/>
              <a:buFontTx/>
              <a:buChar char="•"/>
            </a:pPr>
            <a:r>
              <a:rPr lang="en-GB" altLang="en-US">
                <a:solidFill>
                  <a:schemeClr val="tx1"/>
                </a:solidFill>
                <a:latin typeface="Arial" panose="020B0604020202020204" pitchFamily="34" charset="0"/>
              </a:rPr>
              <a:t>Cardiac output: stroke volume x heart rate</a:t>
            </a:r>
          </a:p>
          <a:p>
            <a:pPr>
              <a:spcBef>
                <a:spcPct val="50000"/>
              </a:spcBef>
              <a:buClrTx/>
              <a:buFontTx/>
              <a:buChar char="•"/>
            </a:pPr>
            <a:r>
              <a:rPr lang="en-GB" altLang="en-US">
                <a:solidFill>
                  <a:schemeClr val="tx1"/>
                </a:solidFill>
                <a:latin typeface="Arial" panose="020B0604020202020204" pitchFamily="34" charset="0"/>
              </a:rPr>
              <a:t>Blood pressure: cardiac output x systemic vascular resistance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CD3B4C14-8FDC-922C-34EC-E8E1E8B68E68}"/>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b="1" dirty="0">
                <a:solidFill>
                  <a:schemeClr val="tx1"/>
                </a:solidFill>
                <a:latin typeface="Arial" charset="0"/>
              </a:rPr>
              <a:t>A.</a:t>
            </a:r>
            <a:r>
              <a:rPr lang="en-US" altLang="en-US" sz="1200" dirty="0">
                <a:solidFill>
                  <a:schemeClr val="tx1"/>
                </a:solidFill>
                <a:latin typeface="Arial" charset="0"/>
              </a:rPr>
              <a:t> Preload is related to the amount of blood and stretching of the ventricular myocardial fibers.</a:t>
            </a:r>
            <a:endParaRPr lang="en-US" altLang="en-US" b="1" dirty="0">
              <a:solidFill>
                <a:schemeClr val="accent1">
                  <a:lumMod val="75000"/>
                </a:schemeClr>
              </a:solidFill>
              <a:latin typeface="Arial" charset="0"/>
            </a:endParaRPr>
          </a:p>
        </p:txBody>
      </p:sp>
      <p:pic>
        <p:nvPicPr>
          <p:cNvPr id="36867" name="AAGQUYJ0.jpg" descr="AAGQUYJ0">
            <a:extLst>
              <a:ext uri="{FF2B5EF4-FFF2-40B4-BE49-F238E27FC236}">
                <a16:creationId xmlns:a16="http://schemas.microsoft.com/office/drawing/2014/main" id="{B6ABD865-4D67-6522-C2BB-FC09CC566B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275" y="1066800"/>
            <a:ext cx="347662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
            <a:extLst>
              <a:ext uri="{FF2B5EF4-FFF2-40B4-BE49-F238E27FC236}">
                <a16:creationId xmlns:a16="http://schemas.microsoft.com/office/drawing/2014/main" id="{3E806BAA-FE10-99AE-B0D7-56DE5C22264D}"/>
              </a:ext>
            </a:extLst>
          </p:cNvPr>
          <p:cNvSpPr txBox="1">
            <a:spLocks noChangeArrowheads="1"/>
          </p:cNvSpPr>
          <p:nvPr/>
        </p:nvSpPr>
        <p:spPr bwMode="auto">
          <a:xfrm>
            <a:off x="6781800" y="57102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37931725" indent="-37474525">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spcBef>
                <a:spcPct val="0"/>
              </a:spcBef>
              <a:buClrTx/>
              <a:buFontTx/>
              <a:buNone/>
            </a:pPr>
            <a:r>
              <a:rPr lang="en-US" altLang="en-US" b="1">
                <a:solidFill>
                  <a:schemeClr val="tx1"/>
                </a:solidFill>
                <a:latin typeface="Arial" panose="020B0604020202020204" pitchFamily="34" charset="0"/>
              </a:rPr>
              <a:t>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4C4F2CFA-1308-9DC8-06E7-4DA7E8E6E515}"/>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b="1" dirty="0">
                <a:solidFill>
                  <a:schemeClr val="tx1"/>
                </a:solidFill>
                <a:latin typeface="Arial" charset="0"/>
              </a:rPr>
              <a:t>(continued)   B. </a:t>
            </a:r>
            <a:r>
              <a:rPr lang="en-US" altLang="en-US" sz="1200" dirty="0">
                <a:solidFill>
                  <a:schemeClr val="tx1"/>
                </a:solidFill>
                <a:latin typeface="Arial" charset="0"/>
              </a:rPr>
              <a:t>Afterload is the pressure that the ventricles must overcome in order to open the aortic and pulmonic </a:t>
            </a:r>
            <a:r>
              <a:rPr lang="en-US" altLang="en-US" sz="1200" dirty="0" err="1">
                <a:solidFill>
                  <a:schemeClr val="tx1"/>
                </a:solidFill>
                <a:latin typeface="Arial" charset="0"/>
              </a:rPr>
              <a:t>valvular</a:t>
            </a:r>
            <a:r>
              <a:rPr lang="en-US" altLang="en-US" sz="1200" dirty="0">
                <a:solidFill>
                  <a:schemeClr val="tx1"/>
                </a:solidFill>
                <a:latin typeface="Arial" charset="0"/>
              </a:rPr>
              <a:t> cusps.</a:t>
            </a:r>
            <a:endParaRPr lang="en-US" altLang="en-US" b="1" dirty="0">
              <a:solidFill>
                <a:schemeClr val="accent1">
                  <a:lumMod val="75000"/>
                </a:schemeClr>
              </a:solidFill>
              <a:latin typeface="Arial" charset="0"/>
            </a:endParaRPr>
          </a:p>
        </p:txBody>
      </p:sp>
      <p:sp>
        <p:nvSpPr>
          <p:cNvPr id="37891" name="TextBox 3">
            <a:extLst>
              <a:ext uri="{FF2B5EF4-FFF2-40B4-BE49-F238E27FC236}">
                <a16:creationId xmlns:a16="http://schemas.microsoft.com/office/drawing/2014/main" id="{C7A2B3B8-E44D-E189-7266-8953B0C3527E}"/>
              </a:ext>
            </a:extLst>
          </p:cNvPr>
          <p:cNvSpPr txBox="1">
            <a:spLocks noChangeArrowheads="1"/>
          </p:cNvSpPr>
          <p:nvPr/>
        </p:nvSpPr>
        <p:spPr bwMode="auto">
          <a:xfrm>
            <a:off x="6781800" y="57102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37931725" indent="-37474525">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spcBef>
                <a:spcPct val="0"/>
              </a:spcBef>
              <a:buClrTx/>
              <a:buFontTx/>
              <a:buNone/>
            </a:pPr>
            <a:r>
              <a:rPr lang="en-US" altLang="en-US" b="1">
                <a:solidFill>
                  <a:schemeClr val="tx1"/>
                </a:solidFill>
                <a:latin typeface="Arial" panose="020B0604020202020204" pitchFamily="34" charset="0"/>
              </a:rPr>
              <a:t>B</a:t>
            </a:r>
          </a:p>
        </p:txBody>
      </p:sp>
      <p:pic>
        <p:nvPicPr>
          <p:cNvPr id="37892" name="AAGQUYH0.jpg" descr="AAGQUYH0">
            <a:extLst>
              <a:ext uri="{FF2B5EF4-FFF2-40B4-BE49-F238E27FC236}">
                <a16:creationId xmlns:a16="http://schemas.microsoft.com/office/drawing/2014/main" id="{0ED6F130-55A5-B88E-0715-00DC93586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888" y="1066800"/>
            <a:ext cx="35814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6F2C3D84-7909-1140-2EFE-071143D408FD}"/>
              </a:ext>
            </a:extLst>
          </p:cNvPr>
          <p:cNvSpPr>
            <a:spLocks noGrp="1" noChangeArrowheads="1"/>
          </p:cNvSpPr>
          <p:nvPr>
            <p:ph type="body" idx="1"/>
          </p:nvPr>
        </p:nvSpPr>
        <p:spPr bwMode="auto">
          <a:xfrm>
            <a:off x="838200" y="2095500"/>
            <a:ext cx="7772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Clr>
                <a:srgbClr val="6666FF"/>
              </a:buClr>
              <a:buSzPct val="50000"/>
              <a:buFont typeface="Wingdings" panose="05000000000000000000" pitchFamily="2" charset="2"/>
              <a:buChar char="u"/>
            </a:pPr>
            <a:r>
              <a:rPr lang="en-US" altLang="en-US" sz="2400"/>
              <a:t>Intrinsic</a:t>
            </a:r>
          </a:p>
          <a:p>
            <a:pPr lvl="1">
              <a:lnSpc>
                <a:spcPct val="90000"/>
              </a:lnSpc>
              <a:buClr>
                <a:srgbClr val="6666FF"/>
              </a:buClr>
              <a:buSzPct val="50000"/>
              <a:buFont typeface="Wingdings" panose="05000000000000000000" pitchFamily="2" charset="2"/>
              <a:buChar char="u"/>
            </a:pPr>
            <a:r>
              <a:rPr lang="en-US" altLang="en-US" sz="2400"/>
              <a:t>Preload</a:t>
            </a:r>
          </a:p>
          <a:p>
            <a:pPr lvl="2">
              <a:lnSpc>
                <a:spcPct val="90000"/>
              </a:lnSpc>
              <a:buClr>
                <a:srgbClr val="6666FF"/>
              </a:buClr>
              <a:buSzPct val="50000"/>
              <a:buFont typeface="Wingdings" panose="05000000000000000000" pitchFamily="2" charset="2"/>
              <a:buChar char="u"/>
            </a:pPr>
            <a:endParaRPr lang="en-US" altLang="en-US"/>
          </a:p>
          <a:p>
            <a:pPr>
              <a:lnSpc>
                <a:spcPct val="90000"/>
              </a:lnSpc>
              <a:buClr>
                <a:srgbClr val="6666FF"/>
              </a:buClr>
              <a:buSzPct val="50000"/>
              <a:buFont typeface="Wingdings" panose="05000000000000000000" pitchFamily="2" charset="2"/>
              <a:buChar char="u"/>
            </a:pPr>
            <a:r>
              <a:rPr lang="en-US" altLang="en-US" sz="2400"/>
              <a:t>Extrinsic</a:t>
            </a:r>
          </a:p>
          <a:p>
            <a:pPr lvl="1">
              <a:lnSpc>
                <a:spcPct val="90000"/>
              </a:lnSpc>
              <a:buClr>
                <a:srgbClr val="6666FF"/>
              </a:buClr>
              <a:buSzPct val="50000"/>
              <a:buFont typeface="Wingdings" panose="05000000000000000000" pitchFamily="2" charset="2"/>
              <a:buChar char="u"/>
            </a:pPr>
            <a:r>
              <a:rPr lang="en-US" altLang="en-US" sz="2400"/>
              <a:t>ANS</a:t>
            </a:r>
          </a:p>
          <a:p>
            <a:pPr lvl="1">
              <a:lnSpc>
                <a:spcPct val="90000"/>
              </a:lnSpc>
              <a:buClr>
                <a:srgbClr val="6666FF"/>
              </a:buClr>
              <a:buSzPct val="50000"/>
              <a:buFont typeface="Wingdings" panose="05000000000000000000" pitchFamily="2" charset="2"/>
              <a:buChar char="u"/>
            </a:pPr>
            <a:r>
              <a:rPr lang="en-US" altLang="en-US" sz="2400"/>
              <a:t>Electrolytes</a:t>
            </a:r>
          </a:p>
          <a:p>
            <a:pPr lvl="1">
              <a:lnSpc>
                <a:spcPct val="90000"/>
              </a:lnSpc>
              <a:buClr>
                <a:srgbClr val="6666FF"/>
              </a:buClr>
              <a:buSzPct val="50000"/>
              <a:buFont typeface="Wingdings" panose="05000000000000000000" pitchFamily="2" charset="2"/>
              <a:buChar char="u"/>
            </a:pPr>
            <a:r>
              <a:rPr lang="en-US" altLang="en-US" sz="2400"/>
              <a:t>Temperature</a:t>
            </a:r>
          </a:p>
          <a:p>
            <a:pPr lvl="1">
              <a:lnSpc>
                <a:spcPct val="90000"/>
              </a:lnSpc>
              <a:buClr>
                <a:srgbClr val="6666FF"/>
              </a:buClr>
              <a:buSzPct val="50000"/>
              <a:buFont typeface="Wingdings" panose="05000000000000000000" pitchFamily="2" charset="2"/>
              <a:buChar char="u"/>
            </a:pPr>
            <a:r>
              <a:rPr lang="en-US" altLang="en-US" sz="2400"/>
              <a:t>Humoral/Chemical</a:t>
            </a:r>
          </a:p>
          <a:p>
            <a:pPr lvl="1">
              <a:lnSpc>
                <a:spcPct val="90000"/>
              </a:lnSpc>
              <a:buClr>
                <a:srgbClr val="6666FF"/>
              </a:buClr>
              <a:buSzPct val="50000"/>
              <a:buFont typeface="Wingdings" panose="05000000000000000000" pitchFamily="2" charset="2"/>
              <a:buChar char="u"/>
            </a:pPr>
            <a:endParaRPr lang="en-US" altLang="en-US" sz="2400"/>
          </a:p>
          <a:p>
            <a:pPr lvl="1">
              <a:lnSpc>
                <a:spcPct val="90000"/>
              </a:lnSpc>
              <a:buClr>
                <a:srgbClr val="6666FF"/>
              </a:buClr>
              <a:buSzPct val="50000"/>
              <a:buFont typeface="Wingdings" panose="05000000000000000000" pitchFamily="2" charset="2"/>
              <a:buChar char="u"/>
            </a:pPr>
            <a:endParaRPr lang="en-CA" altLang="en-US" sz="2400"/>
          </a:p>
        </p:txBody>
      </p:sp>
      <p:sp>
        <p:nvSpPr>
          <p:cNvPr id="34820" name="Rectangle 4">
            <a:extLst>
              <a:ext uri="{FF2B5EF4-FFF2-40B4-BE49-F238E27FC236}">
                <a16:creationId xmlns:a16="http://schemas.microsoft.com/office/drawing/2014/main" id="{4EF80B1D-4072-A335-3736-611D53EEBCAF}"/>
              </a:ext>
            </a:extLst>
          </p:cNvPr>
          <p:cNvSpPr>
            <a:spLocks noChangeArrowheads="1"/>
          </p:cNvSpPr>
          <p:nvPr/>
        </p:nvSpPr>
        <p:spPr bwMode="auto">
          <a:xfrm>
            <a:off x="457200" y="8842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tabLst>
                <a:tab pos="3714750" algn="l"/>
              </a:tabLst>
              <a:defRPr sz="4400">
                <a:solidFill>
                  <a:schemeClr val="tx2"/>
                </a:solidFill>
                <a:latin typeface="Arial" panose="020B0604020202020204" pitchFamily="34" charset="0"/>
              </a:defRPr>
            </a:lvl1pPr>
            <a:lvl2pPr algn="ctr">
              <a:tabLst>
                <a:tab pos="3714750" algn="l"/>
              </a:tabLst>
              <a:defRPr sz="4400">
                <a:solidFill>
                  <a:schemeClr val="tx2"/>
                </a:solidFill>
                <a:latin typeface="Arial" panose="020B0604020202020204" pitchFamily="34" charset="0"/>
              </a:defRPr>
            </a:lvl2pPr>
            <a:lvl3pPr algn="ctr">
              <a:tabLst>
                <a:tab pos="3714750" algn="l"/>
              </a:tabLst>
              <a:defRPr sz="4400">
                <a:solidFill>
                  <a:schemeClr val="tx2"/>
                </a:solidFill>
                <a:latin typeface="Arial" panose="020B0604020202020204" pitchFamily="34" charset="0"/>
              </a:defRPr>
            </a:lvl3pPr>
            <a:lvl4pPr algn="ctr">
              <a:tabLst>
                <a:tab pos="3714750" algn="l"/>
              </a:tabLst>
              <a:defRPr sz="4400">
                <a:solidFill>
                  <a:schemeClr val="tx2"/>
                </a:solidFill>
                <a:latin typeface="Arial" panose="020B0604020202020204" pitchFamily="34" charset="0"/>
              </a:defRPr>
            </a:lvl4pPr>
            <a:lvl5pPr algn="ctr">
              <a:tabLst>
                <a:tab pos="3714750" algn="l"/>
              </a:tabLst>
              <a:defRPr sz="4400">
                <a:solidFill>
                  <a:schemeClr val="tx2"/>
                </a:solidFill>
                <a:latin typeface="Arial" panose="020B0604020202020204" pitchFamily="34" charset="0"/>
              </a:defRPr>
            </a:lvl5pPr>
            <a:lvl6pPr marL="457200" algn="ctr" fontAlgn="base">
              <a:spcBef>
                <a:spcPct val="0"/>
              </a:spcBef>
              <a:spcAft>
                <a:spcPct val="0"/>
              </a:spcAft>
              <a:tabLst>
                <a:tab pos="3714750" algn="l"/>
              </a:tabLst>
              <a:defRPr sz="4400">
                <a:solidFill>
                  <a:schemeClr val="tx2"/>
                </a:solidFill>
                <a:latin typeface="Arial" panose="020B0604020202020204" pitchFamily="34" charset="0"/>
              </a:defRPr>
            </a:lvl6pPr>
            <a:lvl7pPr marL="914400" algn="ctr" fontAlgn="base">
              <a:spcBef>
                <a:spcPct val="0"/>
              </a:spcBef>
              <a:spcAft>
                <a:spcPct val="0"/>
              </a:spcAft>
              <a:tabLst>
                <a:tab pos="3714750" algn="l"/>
              </a:tabLst>
              <a:defRPr sz="4400">
                <a:solidFill>
                  <a:schemeClr val="tx2"/>
                </a:solidFill>
                <a:latin typeface="Arial" panose="020B0604020202020204" pitchFamily="34" charset="0"/>
              </a:defRPr>
            </a:lvl7pPr>
            <a:lvl8pPr marL="1371600" algn="ctr" fontAlgn="base">
              <a:spcBef>
                <a:spcPct val="0"/>
              </a:spcBef>
              <a:spcAft>
                <a:spcPct val="0"/>
              </a:spcAft>
              <a:tabLst>
                <a:tab pos="3714750" algn="l"/>
              </a:tabLst>
              <a:defRPr sz="4400">
                <a:solidFill>
                  <a:schemeClr val="tx2"/>
                </a:solidFill>
                <a:latin typeface="Arial" panose="020B0604020202020204" pitchFamily="34" charset="0"/>
              </a:defRPr>
            </a:lvl8pPr>
            <a:lvl9pPr marL="1828800" algn="ctr" fontAlgn="base">
              <a:spcBef>
                <a:spcPct val="0"/>
              </a:spcBef>
              <a:spcAft>
                <a:spcPct val="0"/>
              </a:spcAft>
              <a:tabLst>
                <a:tab pos="3714750" algn="l"/>
              </a:tabLst>
              <a:defRPr sz="4400">
                <a:solidFill>
                  <a:schemeClr val="tx2"/>
                </a:solidFill>
                <a:latin typeface="Arial" panose="020B0604020202020204" pitchFamily="34" charset="0"/>
              </a:defRPr>
            </a:lvl9pPr>
          </a:lstStyle>
          <a:p>
            <a:pPr algn="l"/>
            <a:r>
              <a:rPr lang="en-US" altLang="en-US" sz="3600" i="1">
                <a:solidFill>
                  <a:srgbClr val="0000FF"/>
                </a:solidFill>
              </a:rPr>
              <a:t>Cardiac Function Control</a:t>
            </a:r>
            <a:r>
              <a:rPr lang="en-US" altLang="en-US" sz="3600">
                <a:solidFill>
                  <a:srgbClr val="0000FF"/>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08CF6A5A-1744-BF78-859A-5E3B7B8C1003}"/>
              </a:ext>
            </a:extLst>
          </p:cNvPr>
          <p:cNvSpPr>
            <a:spLocks noGrp="1" noChangeArrowheads="1"/>
          </p:cNvSpPr>
          <p:nvPr>
            <p:ph type="body" idx="1"/>
          </p:nvPr>
        </p:nvSpPr>
        <p:spPr bwMode="auto">
          <a:xfrm>
            <a:off x="838200" y="2057400"/>
            <a:ext cx="4419600"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6666FF"/>
              </a:buClr>
              <a:buSzPct val="50000"/>
              <a:buFont typeface="Wingdings" panose="05000000000000000000" pitchFamily="2" charset="2"/>
              <a:buChar char="u"/>
            </a:pPr>
            <a:r>
              <a:rPr lang="en-US" altLang="en-US" sz="2400"/>
              <a:t>Preload</a:t>
            </a:r>
          </a:p>
          <a:p>
            <a:pPr lvl="1">
              <a:buClr>
                <a:srgbClr val="6666FF"/>
              </a:buClr>
              <a:buSzPct val="50000"/>
              <a:buFont typeface="Wingdings" panose="05000000000000000000" pitchFamily="2" charset="2"/>
              <a:buChar char="u"/>
            </a:pPr>
            <a:r>
              <a:rPr lang="en-US" altLang="en-US" sz="2400"/>
              <a:t>Venous return to Heart</a:t>
            </a:r>
          </a:p>
          <a:p>
            <a:pPr lvl="1">
              <a:buClr>
                <a:srgbClr val="6666FF"/>
              </a:buClr>
              <a:buSzPct val="50000"/>
              <a:buFont typeface="Wingdings" panose="05000000000000000000" pitchFamily="2" charset="2"/>
              <a:buChar char="u"/>
            </a:pPr>
            <a:r>
              <a:rPr lang="en-US" altLang="en-US" sz="2400"/>
              <a:t>70 % blood volume</a:t>
            </a:r>
          </a:p>
          <a:p>
            <a:pPr lvl="1">
              <a:buClr>
                <a:srgbClr val="6666FF"/>
              </a:buClr>
              <a:buSzPct val="50000"/>
              <a:buFont typeface="Wingdings" panose="05000000000000000000" pitchFamily="2" charset="2"/>
              <a:buChar char="u"/>
            </a:pPr>
            <a:r>
              <a:rPr lang="en-US" altLang="en-US" sz="2400"/>
              <a:t>Low Pressure</a:t>
            </a:r>
          </a:p>
          <a:p>
            <a:pPr lvl="1">
              <a:buClr>
                <a:srgbClr val="6666FF"/>
              </a:buClr>
              <a:buSzPct val="50000"/>
              <a:buFont typeface="Wingdings" panose="05000000000000000000" pitchFamily="2" charset="2"/>
              <a:buChar char="u"/>
            </a:pPr>
            <a:endParaRPr lang="en-US" altLang="en-US" sz="2400"/>
          </a:p>
          <a:p>
            <a:pPr lvl="1">
              <a:buClr>
                <a:srgbClr val="6666FF"/>
              </a:buClr>
              <a:buSzPct val="50000"/>
              <a:buFont typeface="Wingdings" panose="05000000000000000000" pitchFamily="2" charset="2"/>
              <a:buChar char="u"/>
            </a:pPr>
            <a:endParaRPr lang="en-CA" altLang="en-US" sz="2400"/>
          </a:p>
        </p:txBody>
      </p:sp>
      <p:pic>
        <p:nvPicPr>
          <p:cNvPr id="35844" name="Picture 4">
            <a:extLst>
              <a:ext uri="{FF2B5EF4-FFF2-40B4-BE49-F238E27FC236}">
                <a16:creationId xmlns:a16="http://schemas.microsoft.com/office/drawing/2014/main" id="{F4FB020A-646A-8227-6D53-9C574E0BE23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1543050"/>
            <a:ext cx="3538538" cy="4914900"/>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a:extLst>
              <a:ext uri="{FF2B5EF4-FFF2-40B4-BE49-F238E27FC236}">
                <a16:creationId xmlns:a16="http://schemas.microsoft.com/office/drawing/2014/main" id="{E47A741A-1AD6-FDFB-DF6D-C757B7E1B22B}"/>
              </a:ext>
            </a:extLst>
          </p:cNvPr>
          <p:cNvSpPr>
            <a:spLocks noChangeArrowheads="1"/>
          </p:cNvSpPr>
          <p:nvPr/>
        </p:nvSpPr>
        <p:spPr bwMode="auto">
          <a:xfrm>
            <a:off x="457200" y="8842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tabLst>
                <a:tab pos="3714750" algn="l"/>
              </a:tabLst>
              <a:defRPr sz="4400">
                <a:solidFill>
                  <a:schemeClr val="tx2"/>
                </a:solidFill>
                <a:latin typeface="Arial" panose="020B0604020202020204" pitchFamily="34" charset="0"/>
              </a:defRPr>
            </a:lvl1pPr>
            <a:lvl2pPr algn="ctr">
              <a:tabLst>
                <a:tab pos="3714750" algn="l"/>
              </a:tabLst>
              <a:defRPr sz="4400">
                <a:solidFill>
                  <a:schemeClr val="tx2"/>
                </a:solidFill>
                <a:latin typeface="Arial" panose="020B0604020202020204" pitchFamily="34" charset="0"/>
              </a:defRPr>
            </a:lvl2pPr>
            <a:lvl3pPr algn="ctr">
              <a:tabLst>
                <a:tab pos="3714750" algn="l"/>
              </a:tabLst>
              <a:defRPr sz="4400">
                <a:solidFill>
                  <a:schemeClr val="tx2"/>
                </a:solidFill>
                <a:latin typeface="Arial" panose="020B0604020202020204" pitchFamily="34" charset="0"/>
              </a:defRPr>
            </a:lvl3pPr>
            <a:lvl4pPr algn="ctr">
              <a:tabLst>
                <a:tab pos="3714750" algn="l"/>
              </a:tabLst>
              <a:defRPr sz="4400">
                <a:solidFill>
                  <a:schemeClr val="tx2"/>
                </a:solidFill>
                <a:latin typeface="Arial" panose="020B0604020202020204" pitchFamily="34" charset="0"/>
              </a:defRPr>
            </a:lvl4pPr>
            <a:lvl5pPr algn="ctr">
              <a:tabLst>
                <a:tab pos="3714750" algn="l"/>
              </a:tabLst>
              <a:defRPr sz="4400">
                <a:solidFill>
                  <a:schemeClr val="tx2"/>
                </a:solidFill>
                <a:latin typeface="Arial" panose="020B0604020202020204" pitchFamily="34" charset="0"/>
              </a:defRPr>
            </a:lvl5pPr>
            <a:lvl6pPr marL="457200" algn="ctr" fontAlgn="base">
              <a:spcBef>
                <a:spcPct val="0"/>
              </a:spcBef>
              <a:spcAft>
                <a:spcPct val="0"/>
              </a:spcAft>
              <a:tabLst>
                <a:tab pos="3714750" algn="l"/>
              </a:tabLst>
              <a:defRPr sz="4400">
                <a:solidFill>
                  <a:schemeClr val="tx2"/>
                </a:solidFill>
                <a:latin typeface="Arial" panose="020B0604020202020204" pitchFamily="34" charset="0"/>
              </a:defRPr>
            </a:lvl6pPr>
            <a:lvl7pPr marL="914400" algn="ctr" fontAlgn="base">
              <a:spcBef>
                <a:spcPct val="0"/>
              </a:spcBef>
              <a:spcAft>
                <a:spcPct val="0"/>
              </a:spcAft>
              <a:tabLst>
                <a:tab pos="3714750" algn="l"/>
              </a:tabLst>
              <a:defRPr sz="4400">
                <a:solidFill>
                  <a:schemeClr val="tx2"/>
                </a:solidFill>
                <a:latin typeface="Arial" panose="020B0604020202020204" pitchFamily="34" charset="0"/>
              </a:defRPr>
            </a:lvl7pPr>
            <a:lvl8pPr marL="1371600" algn="ctr" fontAlgn="base">
              <a:spcBef>
                <a:spcPct val="0"/>
              </a:spcBef>
              <a:spcAft>
                <a:spcPct val="0"/>
              </a:spcAft>
              <a:tabLst>
                <a:tab pos="3714750" algn="l"/>
              </a:tabLst>
              <a:defRPr sz="4400">
                <a:solidFill>
                  <a:schemeClr val="tx2"/>
                </a:solidFill>
                <a:latin typeface="Arial" panose="020B0604020202020204" pitchFamily="34" charset="0"/>
              </a:defRPr>
            </a:lvl8pPr>
            <a:lvl9pPr marL="1828800" algn="ctr" fontAlgn="base">
              <a:spcBef>
                <a:spcPct val="0"/>
              </a:spcBef>
              <a:spcAft>
                <a:spcPct val="0"/>
              </a:spcAft>
              <a:tabLst>
                <a:tab pos="3714750" algn="l"/>
              </a:tabLst>
              <a:defRPr sz="4400">
                <a:solidFill>
                  <a:schemeClr val="tx2"/>
                </a:solidFill>
                <a:latin typeface="Arial" panose="020B0604020202020204" pitchFamily="34" charset="0"/>
              </a:defRPr>
            </a:lvl9pPr>
          </a:lstStyle>
          <a:p>
            <a:pPr algn="l"/>
            <a:r>
              <a:rPr lang="en-US" altLang="en-US" sz="3600" i="1">
                <a:solidFill>
                  <a:srgbClr val="0000FF"/>
                </a:solidFill>
              </a:rPr>
              <a:t>Intrinsic</a:t>
            </a:r>
            <a:r>
              <a:rPr lang="en-US" altLang="en-US" sz="3600">
                <a:solidFill>
                  <a:srgbClr val="0000FF"/>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1B8AD150-1551-F6BE-0075-7F2ED771EFC4}"/>
              </a:ext>
            </a:extLst>
          </p:cNvPr>
          <p:cNvSpPr>
            <a:spLocks noGrp="1" noChangeArrowheads="1"/>
          </p:cNvSpPr>
          <p:nvPr>
            <p:ph type="body" idx="1"/>
          </p:nvPr>
        </p:nvSpPr>
        <p:spPr bwMode="auto">
          <a:xfrm>
            <a:off x="838200" y="2057400"/>
            <a:ext cx="5943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6666FF"/>
              </a:buClr>
              <a:buSzPct val="50000"/>
              <a:buFont typeface="Wingdings" panose="05000000000000000000" pitchFamily="2" charset="2"/>
              <a:buChar char="u"/>
            </a:pPr>
            <a:r>
              <a:rPr lang="en-US" altLang="en-US" sz="2400"/>
              <a:t>Autonomic Nervous System</a:t>
            </a:r>
            <a:endParaRPr lang="en-CA" altLang="en-US" sz="2400"/>
          </a:p>
        </p:txBody>
      </p:sp>
      <p:pic>
        <p:nvPicPr>
          <p:cNvPr id="36868" name="Picture 4">
            <a:extLst>
              <a:ext uri="{FF2B5EF4-FFF2-40B4-BE49-F238E27FC236}">
                <a16:creationId xmlns:a16="http://schemas.microsoft.com/office/drawing/2014/main" id="{AA94FB4F-263F-7008-B56C-593A4365D3F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7463" y="2605088"/>
            <a:ext cx="4529137"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a:extLst>
              <a:ext uri="{FF2B5EF4-FFF2-40B4-BE49-F238E27FC236}">
                <a16:creationId xmlns:a16="http://schemas.microsoft.com/office/drawing/2014/main" id="{6DD6D75E-8E5B-4FC8-DDDE-D44D0646F82C}"/>
              </a:ext>
            </a:extLst>
          </p:cNvPr>
          <p:cNvSpPr>
            <a:spLocks noChangeArrowheads="1"/>
          </p:cNvSpPr>
          <p:nvPr/>
        </p:nvSpPr>
        <p:spPr bwMode="auto">
          <a:xfrm>
            <a:off x="457200" y="8842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tabLst>
                <a:tab pos="3714750" algn="l"/>
              </a:tabLst>
              <a:defRPr sz="4400">
                <a:solidFill>
                  <a:schemeClr val="tx2"/>
                </a:solidFill>
                <a:latin typeface="Arial" panose="020B0604020202020204" pitchFamily="34" charset="0"/>
              </a:defRPr>
            </a:lvl1pPr>
            <a:lvl2pPr algn="ctr">
              <a:tabLst>
                <a:tab pos="3714750" algn="l"/>
              </a:tabLst>
              <a:defRPr sz="4400">
                <a:solidFill>
                  <a:schemeClr val="tx2"/>
                </a:solidFill>
                <a:latin typeface="Arial" panose="020B0604020202020204" pitchFamily="34" charset="0"/>
              </a:defRPr>
            </a:lvl2pPr>
            <a:lvl3pPr algn="ctr">
              <a:tabLst>
                <a:tab pos="3714750" algn="l"/>
              </a:tabLst>
              <a:defRPr sz="4400">
                <a:solidFill>
                  <a:schemeClr val="tx2"/>
                </a:solidFill>
                <a:latin typeface="Arial" panose="020B0604020202020204" pitchFamily="34" charset="0"/>
              </a:defRPr>
            </a:lvl3pPr>
            <a:lvl4pPr algn="ctr">
              <a:tabLst>
                <a:tab pos="3714750" algn="l"/>
              </a:tabLst>
              <a:defRPr sz="4400">
                <a:solidFill>
                  <a:schemeClr val="tx2"/>
                </a:solidFill>
                <a:latin typeface="Arial" panose="020B0604020202020204" pitchFamily="34" charset="0"/>
              </a:defRPr>
            </a:lvl4pPr>
            <a:lvl5pPr algn="ctr">
              <a:tabLst>
                <a:tab pos="3714750" algn="l"/>
              </a:tabLst>
              <a:defRPr sz="4400">
                <a:solidFill>
                  <a:schemeClr val="tx2"/>
                </a:solidFill>
                <a:latin typeface="Arial" panose="020B0604020202020204" pitchFamily="34" charset="0"/>
              </a:defRPr>
            </a:lvl5pPr>
            <a:lvl6pPr marL="457200" algn="ctr" fontAlgn="base">
              <a:spcBef>
                <a:spcPct val="0"/>
              </a:spcBef>
              <a:spcAft>
                <a:spcPct val="0"/>
              </a:spcAft>
              <a:tabLst>
                <a:tab pos="3714750" algn="l"/>
              </a:tabLst>
              <a:defRPr sz="4400">
                <a:solidFill>
                  <a:schemeClr val="tx2"/>
                </a:solidFill>
                <a:latin typeface="Arial" panose="020B0604020202020204" pitchFamily="34" charset="0"/>
              </a:defRPr>
            </a:lvl6pPr>
            <a:lvl7pPr marL="914400" algn="ctr" fontAlgn="base">
              <a:spcBef>
                <a:spcPct val="0"/>
              </a:spcBef>
              <a:spcAft>
                <a:spcPct val="0"/>
              </a:spcAft>
              <a:tabLst>
                <a:tab pos="3714750" algn="l"/>
              </a:tabLst>
              <a:defRPr sz="4400">
                <a:solidFill>
                  <a:schemeClr val="tx2"/>
                </a:solidFill>
                <a:latin typeface="Arial" panose="020B0604020202020204" pitchFamily="34" charset="0"/>
              </a:defRPr>
            </a:lvl7pPr>
            <a:lvl8pPr marL="1371600" algn="ctr" fontAlgn="base">
              <a:spcBef>
                <a:spcPct val="0"/>
              </a:spcBef>
              <a:spcAft>
                <a:spcPct val="0"/>
              </a:spcAft>
              <a:tabLst>
                <a:tab pos="3714750" algn="l"/>
              </a:tabLst>
              <a:defRPr sz="4400">
                <a:solidFill>
                  <a:schemeClr val="tx2"/>
                </a:solidFill>
                <a:latin typeface="Arial" panose="020B0604020202020204" pitchFamily="34" charset="0"/>
              </a:defRPr>
            </a:lvl8pPr>
            <a:lvl9pPr marL="1828800" algn="ctr" fontAlgn="base">
              <a:spcBef>
                <a:spcPct val="0"/>
              </a:spcBef>
              <a:spcAft>
                <a:spcPct val="0"/>
              </a:spcAft>
              <a:tabLst>
                <a:tab pos="3714750" algn="l"/>
              </a:tabLst>
              <a:defRPr sz="4400">
                <a:solidFill>
                  <a:schemeClr val="tx2"/>
                </a:solidFill>
                <a:latin typeface="Arial" panose="020B0604020202020204" pitchFamily="34" charset="0"/>
              </a:defRPr>
            </a:lvl9pPr>
          </a:lstStyle>
          <a:p>
            <a:pPr algn="l"/>
            <a:r>
              <a:rPr lang="en-US" altLang="en-US" sz="3600" i="1">
                <a:solidFill>
                  <a:srgbClr val="0000FF"/>
                </a:solidFill>
              </a:rPr>
              <a:t>Extrinsic influences on CO</a:t>
            </a:r>
            <a:r>
              <a:rPr lang="en-US" altLang="en-US" sz="3600">
                <a:solidFill>
                  <a:srgbClr val="0000FF"/>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850673DB-69C6-9D9A-4286-0032F64814B3}"/>
              </a:ext>
            </a:extLst>
          </p:cNvPr>
          <p:cNvSpPr>
            <a:spLocks noGrp="1" noChangeArrowheads="1"/>
          </p:cNvSpPr>
          <p:nvPr>
            <p:ph type="body" idx="1"/>
          </p:nvPr>
        </p:nvSpPr>
        <p:spPr bwMode="auto">
          <a:xfrm>
            <a:off x="838200" y="1828800"/>
            <a:ext cx="80772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Clr>
                <a:srgbClr val="6666FF"/>
              </a:buClr>
              <a:buSzPct val="50000"/>
              <a:buFont typeface="Wingdings" panose="05000000000000000000" pitchFamily="2" charset="2"/>
              <a:buChar char="u"/>
            </a:pPr>
            <a:r>
              <a:rPr lang="en-US" altLang="en-US" sz="2400"/>
              <a:t>Electrolytes</a:t>
            </a:r>
          </a:p>
          <a:p>
            <a:pPr lvl="1">
              <a:lnSpc>
                <a:spcPct val="90000"/>
              </a:lnSpc>
              <a:buClr>
                <a:srgbClr val="6666FF"/>
              </a:buClr>
              <a:buSzPct val="50000"/>
              <a:buFont typeface="Wingdings" panose="05000000000000000000" pitchFamily="2" charset="2"/>
              <a:buChar char="u"/>
            </a:pPr>
            <a:r>
              <a:rPr lang="en-US" altLang="en-US" sz="2400"/>
              <a:t>K</a:t>
            </a:r>
            <a:r>
              <a:rPr lang="en-US" altLang="en-US" sz="2400" baseline="30000"/>
              <a:t>+ </a:t>
            </a:r>
            <a:r>
              <a:rPr lang="en-US" altLang="en-US" sz="2400"/>
              <a:t>- Increase will decrease rate and force</a:t>
            </a:r>
          </a:p>
          <a:p>
            <a:pPr lvl="1" eaLnBrk="0" hangingPunct="0">
              <a:lnSpc>
                <a:spcPct val="90000"/>
              </a:lnSpc>
              <a:spcBef>
                <a:spcPct val="0"/>
              </a:spcBef>
              <a:buClr>
                <a:srgbClr val="6666FF"/>
              </a:buClr>
              <a:buSzPct val="50000"/>
              <a:buFont typeface="Wingdings" panose="05000000000000000000" pitchFamily="2" charset="2"/>
              <a:buChar char="u"/>
            </a:pPr>
            <a:r>
              <a:rPr lang="en-US" altLang="en-US" sz="2400"/>
              <a:t>Na</a:t>
            </a:r>
            <a:r>
              <a:rPr lang="en-US" altLang="en-US" sz="2400" baseline="30000"/>
              <a:t>+ </a:t>
            </a:r>
            <a:r>
              <a:rPr lang="en-US" altLang="en-US" sz="2400"/>
              <a:t>- Increase will decrease force</a:t>
            </a:r>
          </a:p>
          <a:p>
            <a:pPr lvl="1">
              <a:lnSpc>
                <a:spcPct val="90000"/>
              </a:lnSpc>
              <a:buClr>
                <a:srgbClr val="6666FF"/>
              </a:buClr>
              <a:buSzPct val="50000"/>
              <a:buFont typeface="Wingdings" panose="05000000000000000000" pitchFamily="2" charset="2"/>
              <a:buChar char="u"/>
            </a:pPr>
            <a:r>
              <a:rPr lang="en-US" altLang="en-US" sz="2400"/>
              <a:t>Ca</a:t>
            </a:r>
            <a:r>
              <a:rPr lang="en-US" altLang="en-US" sz="2400" baseline="30000"/>
              <a:t>++ </a:t>
            </a:r>
            <a:r>
              <a:rPr lang="en-US" altLang="en-US" sz="2400"/>
              <a:t>- Increase will increase force</a:t>
            </a:r>
          </a:p>
          <a:p>
            <a:pPr>
              <a:lnSpc>
                <a:spcPct val="90000"/>
              </a:lnSpc>
              <a:buClr>
                <a:srgbClr val="6666FF"/>
              </a:buClr>
              <a:buSzPct val="50000"/>
              <a:buFont typeface="Wingdings" panose="05000000000000000000" pitchFamily="2" charset="2"/>
              <a:buChar char="u"/>
            </a:pPr>
            <a:r>
              <a:rPr lang="en-US" altLang="en-US" sz="2400"/>
              <a:t>Temperature</a:t>
            </a:r>
          </a:p>
          <a:p>
            <a:pPr lvl="1">
              <a:lnSpc>
                <a:spcPct val="90000"/>
              </a:lnSpc>
              <a:buClr>
                <a:srgbClr val="6666FF"/>
              </a:buClr>
              <a:buSzPct val="50000"/>
              <a:buFont typeface="Wingdings" panose="05000000000000000000" pitchFamily="2" charset="2"/>
              <a:buChar char="u"/>
            </a:pPr>
            <a:r>
              <a:rPr lang="en-US" altLang="en-US" sz="2400"/>
              <a:t>Low - Decreased rate</a:t>
            </a:r>
          </a:p>
          <a:p>
            <a:pPr lvl="1">
              <a:lnSpc>
                <a:spcPct val="90000"/>
              </a:lnSpc>
              <a:buClr>
                <a:srgbClr val="6666FF"/>
              </a:buClr>
              <a:buSzPct val="50000"/>
              <a:buFont typeface="Wingdings" panose="05000000000000000000" pitchFamily="2" charset="2"/>
              <a:buChar char="u"/>
            </a:pPr>
            <a:r>
              <a:rPr lang="en-US" altLang="en-US" sz="2400"/>
              <a:t>Hi - Increased rate,Increased force</a:t>
            </a:r>
          </a:p>
          <a:p>
            <a:pPr>
              <a:lnSpc>
                <a:spcPct val="90000"/>
              </a:lnSpc>
              <a:buClr>
                <a:srgbClr val="6666FF"/>
              </a:buClr>
              <a:buSzPct val="50000"/>
              <a:buFont typeface="Wingdings" panose="05000000000000000000" pitchFamily="2" charset="2"/>
              <a:buChar char="u"/>
            </a:pPr>
            <a:r>
              <a:rPr lang="en-US" altLang="en-US" sz="2400"/>
              <a:t>Humoral/Chemical</a:t>
            </a:r>
          </a:p>
          <a:p>
            <a:pPr lvl="1">
              <a:lnSpc>
                <a:spcPct val="90000"/>
              </a:lnSpc>
              <a:buClr>
                <a:srgbClr val="6666FF"/>
              </a:buClr>
              <a:buSzPct val="50000"/>
              <a:buFont typeface="Wingdings" panose="05000000000000000000" pitchFamily="2" charset="2"/>
              <a:buChar char="u"/>
            </a:pPr>
            <a:r>
              <a:rPr lang="en-US" altLang="en-US" sz="2400"/>
              <a:t>Catecholamines – increase rate and force</a:t>
            </a:r>
          </a:p>
          <a:p>
            <a:pPr lvl="1">
              <a:lnSpc>
                <a:spcPct val="90000"/>
              </a:lnSpc>
              <a:buClr>
                <a:srgbClr val="6666FF"/>
              </a:buClr>
              <a:buSzPct val="50000"/>
              <a:buFont typeface="Wingdings" panose="05000000000000000000" pitchFamily="2" charset="2"/>
              <a:buChar char="u"/>
            </a:pPr>
            <a:r>
              <a:rPr lang="en-US" altLang="en-US" sz="2400"/>
              <a:t>ADH – increased secretion increases preload</a:t>
            </a:r>
          </a:p>
          <a:p>
            <a:pPr lvl="1">
              <a:lnSpc>
                <a:spcPct val="90000"/>
              </a:lnSpc>
              <a:buClr>
                <a:srgbClr val="6666FF"/>
              </a:buClr>
              <a:buSzPct val="50000"/>
              <a:buFont typeface="Wingdings" panose="05000000000000000000" pitchFamily="2" charset="2"/>
              <a:buChar char="u"/>
            </a:pPr>
            <a:r>
              <a:rPr lang="en-US" altLang="en-US" sz="2400"/>
              <a:t>Acids – increases in acids decreases function</a:t>
            </a:r>
          </a:p>
          <a:p>
            <a:pPr lvl="1">
              <a:lnSpc>
                <a:spcPct val="90000"/>
              </a:lnSpc>
              <a:buClr>
                <a:srgbClr val="6666FF"/>
              </a:buClr>
              <a:buSzPct val="50000"/>
              <a:buFont typeface="Wingdings" panose="05000000000000000000" pitchFamily="2" charset="2"/>
              <a:buChar char="u"/>
            </a:pPr>
            <a:endParaRPr lang="en-US" altLang="en-US" sz="2400"/>
          </a:p>
          <a:p>
            <a:pPr lvl="2">
              <a:lnSpc>
                <a:spcPct val="90000"/>
              </a:lnSpc>
              <a:buClr>
                <a:srgbClr val="6666FF"/>
              </a:buClr>
              <a:buSzPct val="50000"/>
              <a:buFont typeface="Wingdings" panose="05000000000000000000" pitchFamily="2" charset="2"/>
              <a:buChar char="u"/>
            </a:pPr>
            <a:endParaRPr lang="en-CA" altLang="en-US" baseline="30000"/>
          </a:p>
        </p:txBody>
      </p:sp>
      <p:sp>
        <p:nvSpPr>
          <p:cNvPr id="37892" name="Rectangle 4">
            <a:extLst>
              <a:ext uri="{FF2B5EF4-FFF2-40B4-BE49-F238E27FC236}">
                <a16:creationId xmlns:a16="http://schemas.microsoft.com/office/drawing/2014/main" id="{E890A703-7CC2-EFF5-2E7F-79CBAC1D03F3}"/>
              </a:ext>
            </a:extLst>
          </p:cNvPr>
          <p:cNvSpPr>
            <a:spLocks noChangeArrowheads="1"/>
          </p:cNvSpPr>
          <p:nvPr/>
        </p:nvSpPr>
        <p:spPr bwMode="auto">
          <a:xfrm>
            <a:off x="457200" y="8842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tabLst>
                <a:tab pos="3714750" algn="l"/>
              </a:tabLst>
              <a:defRPr sz="4400">
                <a:solidFill>
                  <a:schemeClr val="tx2"/>
                </a:solidFill>
                <a:latin typeface="Arial" panose="020B0604020202020204" pitchFamily="34" charset="0"/>
              </a:defRPr>
            </a:lvl1pPr>
            <a:lvl2pPr algn="ctr">
              <a:tabLst>
                <a:tab pos="3714750" algn="l"/>
              </a:tabLst>
              <a:defRPr sz="4400">
                <a:solidFill>
                  <a:schemeClr val="tx2"/>
                </a:solidFill>
                <a:latin typeface="Arial" panose="020B0604020202020204" pitchFamily="34" charset="0"/>
              </a:defRPr>
            </a:lvl2pPr>
            <a:lvl3pPr algn="ctr">
              <a:tabLst>
                <a:tab pos="3714750" algn="l"/>
              </a:tabLst>
              <a:defRPr sz="4400">
                <a:solidFill>
                  <a:schemeClr val="tx2"/>
                </a:solidFill>
                <a:latin typeface="Arial" panose="020B0604020202020204" pitchFamily="34" charset="0"/>
              </a:defRPr>
            </a:lvl3pPr>
            <a:lvl4pPr algn="ctr">
              <a:tabLst>
                <a:tab pos="3714750" algn="l"/>
              </a:tabLst>
              <a:defRPr sz="4400">
                <a:solidFill>
                  <a:schemeClr val="tx2"/>
                </a:solidFill>
                <a:latin typeface="Arial" panose="020B0604020202020204" pitchFamily="34" charset="0"/>
              </a:defRPr>
            </a:lvl4pPr>
            <a:lvl5pPr algn="ctr">
              <a:tabLst>
                <a:tab pos="3714750" algn="l"/>
              </a:tabLst>
              <a:defRPr sz="4400">
                <a:solidFill>
                  <a:schemeClr val="tx2"/>
                </a:solidFill>
                <a:latin typeface="Arial" panose="020B0604020202020204" pitchFamily="34" charset="0"/>
              </a:defRPr>
            </a:lvl5pPr>
            <a:lvl6pPr marL="457200" algn="ctr" fontAlgn="base">
              <a:spcBef>
                <a:spcPct val="0"/>
              </a:spcBef>
              <a:spcAft>
                <a:spcPct val="0"/>
              </a:spcAft>
              <a:tabLst>
                <a:tab pos="3714750" algn="l"/>
              </a:tabLst>
              <a:defRPr sz="4400">
                <a:solidFill>
                  <a:schemeClr val="tx2"/>
                </a:solidFill>
                <a:latin typeface="Arial" panose="020B0604020202020204" pitchFamily="34" charset="0"/>
              </a:defRPr>
            </a:lvl6pPr>
            <a:lvl7pPr marL="914400" algn="ctr" fontAlgn="base">
              <a:spcBef>
                <a:spcPct val="0"/>
              </a:spcBef>
              <a:spcAft>
                <a:spcPct val="0"/>
              </a:spcAft>
              <a:tabLst>
                <a:tab pos="3714750" algn="l"/>
              </a:tabLst>
              <a:defRPr sz="4400">
                <a:solidFill>
                  <a:schemeClr val="tx2"/>
                </a:solidFill>
                <a:latin typeface="Arial" panose="020B0604020202020204" pitchFamily="34" charset="0"/>
              </a:defRPr>
            </a:lvl7pPr>
            <a:lvl8pPr marL="1371600" algn="ctr" fontAlgn="base">
              <a:spcBef>
                <a:spcPct val="0"/>
              </a:spcBef>
              <a:spcAft>
                <a:spcPct val="0"/>
              </a:spcAft>
              <a:tabLst>
                <a:tab pos="3714750" algn="l"/>
              </a:tabLst>
              <a:defRPr sz="4400">
                <a:solidFill>
                  <a:schemeClr val="tx2"/>
                </a:solidFill>
                <a:latin typeface="Arial" panose="020B0604020202020204" pitchFamily="34" charset="0"/>
              </a:defRPr>
            </a:lvl8pPr>
            <a:lvl9pPr marL="1828800" algn="ctr" fontAlgn="base">
              <a:spcBef>
                <a:spcPct val="0"/>
              </a:spcBef>
              <a:spcAft>
                <a:spcPct val="0"/>
              </a:spcAft>
              <a:tabLst>
                <a:tab pos="3714750" algn="l"/>
              </a:tabLst>
              <a:defRPr sz="4400">
                <a:solidFill>
                  <a:schemeClr val="tx2"/>
                </a:solidFill>
                <a:latin typeface="Arial" panose="020B0604020202020204" pitchFamily="34" charset="0"/>
              </a:defRPr>
            </a:lvl9pPr>
          </a:lstStyle>
          <a:p>
            <a:pPr algn="l"/>
            <a:r>
              <a:rPr lang="en-US" altLang="en-US" sz="3600" i="1">
                <a:solidFill>
                  <a:srgbClr val="0000FF"/>
                </a:solidFill>
              </a:rPr>
              <a:t>Extrinsic influences on CO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363272" cy="6408712"/>
          </a:xfrm>
        </p:spPr>
        <p:txBody>
          <a:bodyPr>
            <a:normAutofit fontScale="92500" lnSpcReduction="20000"/>
          </a:bodyPr>
          <a:lstStyle/>
          <a:p>
            <a:pPr marL="0" indent="0" algn="l" rtl="0">
              <a:buNone/>
            </a:pPr>
            <a:r>
              <a:rPr lang="en-US" sz="2400" b="1" u="sng" dirty="0">
                <a:latin typeface="Times New Roman" pitchFamily="18" charset="0"/>
                <a:cs typeface="Times New Roman" pitchFamily="18" charset="0"/>
              </a:rPr>
              <a:t>Heart Sounds and Murmurs</a:t>
            </a:r>
          </a:p>
          <a:p>
            <a:pPr marL="0" indent="0" algn="l" rtl="0">
              <a:buNone/>
            </a:pPr>
            <a:endParaRPr lang="en-US" sz="2000" dirty="0">
              <a:latin typeface="Times New Roman" pitchFamily="18" charset="0"/>
              <a:cs typeface="Times New Roman" pitchFamily="18" charset="0"/>
            </a:endParaRPr>
          </a:p>
          <a:p>
            <a:pPr marL="0" indent="0" algn="l" rtl="0">
              <a:lnSpc>
                <a:spcPct val="150000"/>
              </a:lnSpc>
              <a:buNone/>
            </a:pPr>
            <a:r>
              <a:rPr lang="en-US" sz="2200" dirty="0">
                <a:latin typeface="Times New Roman" pitchFamily="18" charset="0"/>
                <a:cs typeface="Times New Roman" pitchFamily="18" charset="0"/>
              </a:rPr>
              <a:t>The normal heart sounds are usually described by the syllables “</a:t>
            </a:r>
            <a:r>
              <a:rPr lang="en-US" sz="2200" dirty="0" err="1">
                <a:latin typeface="Times New Roman" pitchFamily="18" charset="0"/>
                <a:cs typeface="Times New Roman" pitchFamily="18" charset="0"/>
              </a:rPr>
              <a:t>lubb</a:t>
            </a:r>
            <a:r>
              <a:rPr lang="en-US" sz="2200" dirty="0">
                <a:latin typeface="Times New Roman" pitchFamily="18" charset="0"/>
                <a:cs typeface="Times New Roman" pitchFamily="18" charset="0"/>
              </a:rPr>
              <a:t>” and “</a:t>
            </a:r>
            <a:r>
              <a:rPr lang="en-US" sz="2200" dirty="0" err="1">
                <a:latin typeface="Times New Roman" pitchFamily="18" charset="0"/>
                <a:cs typeface="Times New Roman" pitchFamily="18" charset="0"/>
              </a:rPr>
              <a:t>dupp</a:t>
            </a:r>
            <a:r>
              <a:rPr lang="en-US" sz="2200" dirty="0">
                <a:latin typeface="Times New Roman" pitchFamily="18" charset="0"/>
                <a:cs typeface="Times New Roman" pitchFamily="18" charset="0"/>
              </a:rPr>
              <a:t>.” The first is a longer, lower pitched sound that occurs at the start of ventricular systole. It is probably caused by a combination of things, including closure of the </a:t>
            </a:r>
            <a:r>
              <a:rPr lang="en-US" sz="2200" dirty="0" err="1">
                <a:latin typeface="Times New Roman" pitchFamily="18" charset="0"/>
                <a:cs typeface="Times New Roman" pitchFamily="18" charset="0"/>
              </a:rPr>
              <a:t>atrioventricular</a:t>
            </a:r>
            <a:r>
              <a:rPr lang="en-US" sz="2200" dirty="0">
                <a:latin typeface="Times New Roman" pitchFamily="18" charset="0"/>
                <a:cs typeface="Times New Roman" pitchFamily="18" charset="0"/>
              </a:rPr>
              <a:t> valves. The second, or “</a:t>
            </a:r>
            <a:r>
              <a:rPr lang="en-US" sz="2200" dirty="0" err="1">
                <a:latin typeface="Times New Roman" pitchFamily="18" charset="0"/>
                <a:cs typeface="Times New Roman" pitchFamily="18" charset="0"/>
              </a:rPr>
              <a:t>dupp</a:t>
            </a:r>
            <a:r>
              <a:rPr lang="en-US" sz="2200" dirty="0">
                <a:latin typeface="Times New Roman" pitchFamily="18" charset="0"/>
                <a:cs typeface="Times New Roman" pitchFamily="18" charset="0"/>
              </a:rPr>
              <a:t>,” sound is shorter and sharper. It occurs at the beginning of ventricular relaxation and  large part of it is due to sudden closure of the semilunar valves. Some abnormal sounds called murmurs are usually due to faulty action of the valves. For example, if the valves fail to close tightly and blood leaks back, a murmur is heard. Another condition giving rise to an abnormal sound is the narrowing (stenosis) of a valve opening. The many conditions that can cause abnormal heart sounds include congenital defects, disease, and physiological variations. A murmur due to rapid filling of the ventricles is called a functional (flow) murmur; such a murmur is not abnormal. An abnormal sound caused by any structural change in the heart or the vessels connected with the heart is called an organic murmur.</a:t>
            </a:r>
          </a:p>
          <a:p>
            <a:pPr marL="0" indent="0" algn="l" rtl="0">
              <a:lnSpc>
                <a:spcPct val="150000"/>
              </a:lnSpc>
              <a:buNone/>
            </a:pP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317193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733656" cy="6408712"/>
          </a:xfrm>
        </p:spPr>
        <p:txBody>
          <a:bodyPr>
            <a:normAutofit/>
          </a:bodyPr>
          <a:lstStyle/>
          <a:p>
            <a:pPr marL="0" indent="0" algn="l" rtl="0">
              <a:buNone/>
            </a:pPr>
            <a:endParaRPr lang="ar-IQ"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2493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619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F6C29DC3-B569-B958-E9F8-5DA60835DD55}"/>
              </a:ext>
            </a:extLst>
          </p:cNvPr>
          <p:cNvSpPr>
            <a:spLocks noGrp="1" noChangeArrowheads="1"/>
          </p:cNvSpPr>
          <p:nvPr>
            <p:ph type="title" idx="4294967295"/>
          </p:nvPr>
        </p:nvSpPr>
        <p:spPr>
          <a:xfrm>
            <a:off x="0" y="382588"/>
            <a:ext cx="8226425" cy="685800"/>
          </a:xfrm>
          <a:extLst>
            <a:ext uri="{909E8E84-426E-40DD-AFC4-6F175D3DCCD1}">
              <a14:hiddenFill xmlns:a14="http://schemas.microsoft.com/office/drawing/2010/main">
                <a:solidFill>
                  <a:srgbClr val="2C63A4"/>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altLang="en-US" sz="1200" dirty="0">
                <a:solidFill>
                  <a:schemeClr val="tx1"/>
                </a:solidFill>
                <a:latin typeface="Arial" charset="0"/>
              </a:rPr>
              <a:t>Heart sounds in systole and diastole.</a:t>
            </a:r>
            <a:endParaRPr lang="en-US" altLang="en-US" b="1" dirty="0">
              <a:solidFill>
                <a:schemeClr val="accent1">
                  <a:lumMod val="75000"/>
                </a:schemeClr>
              </a:solidFill>
              <a:latin typeface="Arial" charset="0"/>
            </a:endParaRPr>
          </a:p>
        </p:txBody>
      </p:sp>
      <p:pic>
        <p:nvPicPr>
          <p:cNvPr id="19459" name="AAGQUWU0.jpg" descr="AAGQUWU0">
            <a:extLst>
              <a:ext uri="{FF2B5EF4-FFF2-40B4-BE49-F238E27FC236}">
                <a16:creationId xmlns:a16="http://schemas.microsoft.com/office/drawing/2014/main" id="{266EF357-A3B6-D476-E80E-5A1300578B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263" y="1066800"/>
            <a:ext cx="6723062"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050">
            <a:extLst>
              <a:ext uri="{FF2B5EF4-FFF2-40B4-BE49-F238E27FC236}">
                <a16:creationId xmlns:a16="http://schemas.microsoft.com/office/drawing/2014/main" id="{AAB998FC-B74E-B46B-CEDB-01DBC2A84378}"/>
              </a:ext>
            </a:extLst>
          </p:cNvPr>
          <p:cNvSpPr>
            <a:spLocks noGrp="1" noChangeArrowheads="1"/>
          </p:cNvSpPr>
          <p:nvPr>
            <p:ph type="title"/>
          </p:nvPr>
        </p:nvSpPr>
        <p:spPr/>
        <p:txBody>
          <a:bodyPr/>
          <a:lstStyle/>
          <a:p>
            <a:r>
              <a:rPr lang="en-US" altLang="en-US"/>
              <a:t>Circulatory System</a:t>
            </a:r>
          </a:p>
        </p:txBody>
      </p:sp>
      <p:sp>
        <p:nvSpPr>
          <p:cNvPr id="92163" name="Rectangle 2051">
            <a:extLst>
              <a:ext uri="{FF2B5EF4-FFF2-40B4-BE49-F238E27FC236}">
                <a16:creationId xmlns:a16="http://schemas.microsoft.com/office/drawing/2014/main" id="{79CB2CFB-3952-52E9-29EF-AD83E2AF5BBC}"/>
              </a:ext>
            </a:extLst>
          </p:cNvPr>
          <p:cNvSpPr>
            <a:spLocks noGrp="1" noChangeArrowheads="1"/>
          </p:cNvSpPr>
          <p:nvPr>
            <p:ph type="body" idx="1"/>
          </p:nvPr>
        </p:nvSpPr>
        <p:spPr/>
        <p:txBody>
          <a:bodyPr/>
          <a:lstStyle/>
          <a:p>
            <a:pPr>
              <a:lnSpc>
                <a:spcPct val="90000"/>
              </a:lnSpc>
            </a:pPr>
            <a:r>
              <a:rPr lang="en-US" altLang="en-US"/>
              <a:t>Heart</a:t>
            </a:r>
          </a:p>
          <a:p>
            <a:pPr lvl="1">
              <a:lnSpc>
                <a:spcPct val="90000"/>
              </a:lnSpc>
            </a:pPr>
            <a:r>
              <a:rPr lang="en-US" altLang="en-US"/>
              <a:t>Pumps blood</a:t>
            </a:r>
          </a:p>
          <a:p>
            <a:pPr>
              <a:lnSpc>
                <a:spcPct val="90000"/>
              </a:lnSpc>
            </a:pPr>
            <a:r>
              <a:rPr lang="en-US" altLang="en-US"/>
              <a:t>Arteries and arterioles</a:t>
            </a:r>
          </a:p>
          <a:p>
            <a:pPr lvl="1">
              <a:lnSpc>
                <a:spcPct val="90000"/>
              </a:lnSpc>
            </a:pPr>
            <a:r>
              <a:rPr lang="en-US" altLang="en-US"/>
              <a:t>Carry blood away from heart</a:t>
            </a:r>
          </a:p>
          <a:p>
            <a:pPr>
              <a:lnSpc>
                <a:spcPct val="90000"/>
              </a:lnSpc>
            </a:pPr>
            <a:r>
              <a:rPr lang="en-US" altLang="en-US"/>
              <a:t>Capillaries</a:t>
            </a:r>
          </a:p>
          <a:p>
            <a:pPr lvl="1">
              <a:lnSpc>
                <a:spcPct val="90000"/>
              </a:lnSpc>
            </a:pPr>
            <a:r>
              <a:rPr lang="en-US" altLang="en-US"/>
              <a:t>Exchange nutrients with tissues</a:t>
            </a:r>
          </a:p>
          <a:p>
            <a:pPr>
              <a:lnSpc>
                <a:spcPct val="90000"/>
              </a:lnSpc>
            </a:pPr>
            <a:r>
              <a:rPr lang="en-US" altLang="en-US"/>
              <a:t>Veins and venules</a:t>
            </a:r>
          </a:p>
          <a:p>
            <a:pPr lvl="1">
              <a:lnSpc>
                <a:spcPct val="90000"/>
              </a:lnSpc>
            </a:pPr>
            <a:r>
              <a:rPr lang="en-US" altLang="en-US"/>
              <a:t>Carry blood toward heart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0D345E82-DECF-DEFF-8F4E-06ED7CD5661D}"/>
              </a:ext>
            </a:extLst>
          </p:cNvPr>
          <p:cNvSpPr>
            <a:spLocks noGrp="1" noChangeArrowheads="1"/>
          </p:cNvSpPr>
          <p:nvPr>
            <p:ph type="body" idx="1"/>
          </p:nvPr>
        </p:nvSpPr>
        <p:spPr bwMode="auto">
          <a:xfrm>
            <a:off x="838200" y="2057400"/>
            <a:ext cx="7772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6666FF"/>
              </a:buClr>
              <a:buSzPct val="50000"/>
              <a:buFont typeface="Wingdings" panose="05000000000000000000" pitchFamily="2" charset="2"/>
              <a:buChar char="u"/>
            </a:pPr>
            <a:r>
              <a:rPr lang="en-US" altLang="en-US" sz="2400"/>
              <a:t>When the heart is unable to pump the volume it receives it is said to be in failure</a:t>
            </a:r>
          </a:p>
          <a:p>
            <a:pPr lvl="1">
              <a:buClr>
                <a:srgbClr val="6666FF"/>
              </a:buClr>
              <a:buSzPct val="50000"/>
              <a:buFont typeface="Wingdings" panose="05000000000000000000" pitchFamily="2" charset="2"/>
              <a:buChar char="u"/>
            </a:pPr>
            <a:r>
              <a:rPr lang="en-US" altLang="en-US" sz="2400"/>
              <a:t>Right Sided</a:t>
            </a:r>
          </a:p>
          <a:p>
            <a:pPr lvl="1">
              <a:buClr>
                <a:srgbClr val="6666FF"/>
              </a:buClr>
              <a:buSzPct val="50000"/>
              <a:buFont typeface="Wingdings" panose="05000000000000000000" pitchFamily="2" charset="2"/>
              <a:buChar char="u"/>
            </a:pPr>
            <a:r>
              <a:rPr lang="en-US" altLang="en-US" sz="2400"/>
              <a:t>Left Sided</a:t>
            </a:r>
          </a:p>
          <a:p>
            <a:pPr>
              <a:buClr>
                <a:srgbClr val="6666FF"/>
              </a:buClr>
              <a:buSzPct val="50000"/>
              <a:buFont typeface="Wingdings" panose="05000000000000000000" pitchFamily="2" charset="2"/>
              <a:buChar char="u"/>
            </a:pPr>
            <a:endParaRPr lang="en-CA" altLang="en-US" sz="2400"/>
          </a:p>
        </p:txBody>
      </p:sp>
      <p:sp>
        <p:nvSpPr>
          <p:cNvPr id="41988" name="Rectangle 4">
            <a:extLst>
              <a:ext uri="{FF2B5EF4-FFF2-40B4-BE49-F238E27FC236}">
                <a16:creationId xmlns:a16="http://schemas.microsoft.com/office/drawing/2014/main" id="{B94BE820-E914-4767-B8E1-A9D720B70698}"/>
              </a:ext>
            </a:extLst>
          </p:cNvPr>
          <p:cNvSpPr>
            <a:spLocks noChangeArrowheads="1"/>
          </p:cNvSpPr>
          <p:nvPr/>
        </p:nvSpPr>
        <p:spPr bwMode="auto">
          <a:xfrm>
            <a:off x="457200" y="8842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tabLst>
                <a:tab pos="3714750" algn="l"/>
              </a:tabLst>
              <a:defRPr sz="4400">
                <a:solidFill>
                  <a:schemeClr val="tx2"/>
                </a:solidFill>
                <a:latin typeface="Arial" panose="020B0604020202020204" pitchFamily="34" charset="0"/>
              </a:defRPr>
            </a:lvl1pPr>
            <a:lvl2pPr algn="ctr">
              <a:tabLst>
                <a:tab pos="3714750" algn="l"/>
              </a:tabLst>
              <a:defRPr sz="4400">
                <a:solidFill>
                  <a:schemeClr val="tx2"/>
                </a:solidFill>
                <a:latin typeface="Arial" panose="020B0604020202020204" pitchFamily="34" charset="0"/>
              </a:defRPr>
            </a:lvl2pPr>
            <a:lvl3pPr algn="ctr">
              <a:tabLst>
                <a:tab pos="3714750" algn="l"/>
              </a:tabLst>
              <a:defRPr sz="4400">
                <a:solidFill>
                  <a:schemeClr val="tx2"/>
                </a:solidFill>
                <a:latin typeface="Arial" panose="020B0604020202020204" pitchFamily="34" charset="0"/>
              </a:defRPr>
            </a:lvl3pPr>
            <a:lvl4pPr algn="ctr">
              <a:tabLst>
                <a:tab pos="3714750" algn="l"/>
              </a:tabLst>
              <a:defRPr sz="4400">
                <a:solidFill>
                  <a:schemeClr val="tx2"/>
                </a:solidFill>
                <a:latin typeface="Arial" panose="020B0604020202020204" pitchFamily="34" charset="0"/>
              </a:defRPr>
            </a:lvl4pPr>
            <a:lvl5pPr algn="ctr">
              <a:tabLst>
                <a:tab pos="3714750" algn="l"/>
              </a:tabLst>
              <a:defRPr sz="4400">
                <a:solidFill>
                  <a:schemeClr val="tx2"/>
                </a:solidFill>
                <a:latin typeface="Arial" panose="020B0604020202020204" pitchFamily="34" charset="0"/>
              </a:defRPr>
            </a:lvl5pPr>
            <a:lvl6pPr marL="457200" algn="ctr" fontAlgn="base">
              <a:spcBef>
                <a:spcPct val="0"/>
              </a:spcBef>
              <a:spcAft>
                <a:spcPct val="0"/>
              </a:spcAft>
              <a:tabLst>
                <a:tab pos="3714750" algn="l"/>
              </a:tabLst>
              <a:defRPr sz="4400">
                <a:solidFill>
                  <a:schemeClr val="tx2"/>
                </a:solidFill>
                <a:latin typeface="Arial" panose="020B0604020202020204" pitchFamily="34" charset="0"/>
              </a:defRPr>
            </a:lvl6pPr>
            <a:lvl7pPr marL="914400" algn="ctr" fontAlgn="base">
              <a:spcBef>
                <a:spcPct val="0"/>
              </a:spcBef>
              <a:spcAft>
                <a:spcPct val="0"/>
              </a:spcAft>
              <a:tabLst>
                <a:tab pos="3714750" algn="l"/>
              </a:tabLst>
              <a:defRPr sz="4400">
                <a:solidFill>
                  <a:schemeClr val="tx2"/>
                </a:solidFill>
                <a:latin typeface="Arial" panose="020B0604020202020204" pitchFamily="34" charset="0"/>
              </a:defRPr>
            </a:lvl7pPr>
            <a:lvl8pPr marL="1371600" algn="ctr" fontAlgn="base">
              <a:spcBef>
                <a:spcPct val="0"/>
              </a:spcBef>
              <a:spcAft>
                <a:spcPct val="0"/>
              </a:spcAft>
              <a:tabLst>
                <a:tab pos="3714750" algn="l"/>
              </a:tabLst>
              <a:defRPr sz="4400">
                <a:solidFill>
                  <a:schemeClr val="tx2"/>
                </a:solidFill>
                <a:latin typeface="Arial" panose="020B0604020202020204" pitchFamily="34" charset="0"/>
              </a:defRPr>
            </a:lvl8pPr>
            <a:lvl9pPr marL="1828800" algn="ctr" fontAlgn="base">
              <a:spcBef>
                <a:spcPct val="0"/>
              </a:spcBef>
              <a:spcAft>
                <a:spcPct val="0"/>
              </a:spcAft>
              <a:tabLst>
                <a:tab pos="3714750" algn="l"/>
              </a:tabLst>
              <a:defRPr sz="4400">
                <a:solidFill>
                  <a:schemeClr val="tx2"/>
                </a:solidFill>
                <a:latin typeface="Arial" panose="020B0604020202020204" pitchFamily="34" charset="0"/>
              </a:defRPr>
            </a:lvl9pPr>
          </a:lstStyle>
          <a:p>
            <a:pPr algn="l"/>
            <a:r>
              <a:rPr lang="en-US" altLang="en-US" sz="3600" i="1">
                <a:solidFill>
                  <a:srgbClr val="0000FF"/>
                </a:solidFill>
              </a:rPr>
              <a:t>Heart Failure</a:t>
            </a:r>
            <a:r>
              <a:rPr lang="en-US" altLang="en-US" sz="3600">
                <a:solidFill>
                  <a:srgbClr val="0000FF"/>
                </a:solidFill>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074">
            <a:extLst>
              <a:ext uri="{FF2B5EF4-FFF2-40B4-BE49-F238E27FC236}">
                <a16:creationId xmlns:a16="http://schemas.microsoft.com/office/drawing/2014/main" id="{8A90702E-79B3-1241-ED57-94CFD09B3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52800"/>
            <a:ext cx="27146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8243" name="Picture 3075">
            <a:extLst>
              <a:ext uri="{FF2B5EF4-FFF2-40B4-BE49-F238E27FC236}">
                <a16:creationId xmlns:a16="http://schemas.microsoft.com/office/drawing/2014/main" id="{14EE4943-D89D-4651-482A-B3A000E08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088" y="3352800"/>
            <a:ext cx="2587625" cy="3048000"/>
          </a:xfrm>
          <a:prstGeom prst="rect">
            <a:avLst/>
          </a:prstGeom>
          <a:noFill/>
          <a:extLst>
            <a:ext uri="{909E8E84-426E-40DD-AFC4-6F175D3DCCD1}">
              <a14:hiddenFill xmlns:a14="http://schemas.microsoft.com/office/drawing/2010/main">
                <a:solidFill>
                  <a:srgbClr val="FFFFFF"/>
                </a:solidFill>
              </a14:hiddenFill>
            </a:ext>
          </a:extLst>
        </p:spPr>
      </p:pic>
      <p:sp>
        <p:nvSpPr>
          <p:cNvPr id="138244" name="Rectangle 3076">
            <a:extLst>
              <a:ext uri="{FF2B5EF4-FFF2-40B4-BE49-F238E27FC236}">
                <a16:creationId xmlns:a16="http://schemas.microsoft.com/office/drawing/2014/main" id="{EAB490FD-4D82-C286-5154-F4DCDE6642BB}"/>
              </a:ext>
            </a:extLst>
          </p:cNvPr>
          <p:cNvSpPr>
            <a:spLocks noGrp="1" noChangeArrowheads="1"/>
          </p:cNvSpPr>
          <p:nvPr>
            <p:ph type="body" idx="1"/>
          </p:nvPr>
        </p:nvSpPr>
        <p:spPr bwMode="auto">
          <a:xfrm>
            <a:off x="838200" y="2057400"/>
            <a:ext cx="7772400" cy="990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Clr>
                <a:srgbClr val="6666FF"/>
              </a:buClr>
              <a:buSzPct val="50000"/>
              <a:buFont typeface="Wingdings" panose="05000000000000000000" pitchFamily="2" charset="2"/>
              <a:buChar char="u"/>
            </a:pPr>
            <a:r>
              <a:rPr lang="en-US" altLang="en-US" sz="2400"/>
              <a:t>Causes</a:t>
            </a:r>
          </a:p>
          <a:p>
            <a:pPr lvl="1">
              <a:buClr>
                <a:srgbClr val="6666FF"/>
              </a:buClr>
              <a:buSzPct val="50000"/>
              <a:buFont typeface="Wingdings" panose="05000000000000000000" pitchFamily="2" charset="2"/>
              <a:buChar char="u"/>
            </a:pPr>
            <a:r>
              <a:rPr lang="en-US" altLang="en-US" sz="2400"/>
              <a:t>Pump Failure</a:t>
            </a:r>
            <a:endParaRPr lang="en-CA" altLang="en-US" sz="2400"/>
          </a:p>
        </p:txBody>
      </p:sp>
      <p:sp>
        <p:nvSpPr>
          <p:cNvPr id="138245" name="Rectangle 3077">
            <a:extLst>
              <a:ext uri="{FF2B5EF4-FFF2-40B4-BE49-F238E27FC236}">
                <a16:creationId xmlns:a16="http://schemas.microsoft.com/office/drawing/2014/main" id="{ACE768AB-EFCC-D166-6851-D585DAAE10C4}"/>
              </a:ext>
            </a:extLst>
          </p:cNvPr>
          <p:cNvSpPr>
            <a:spLocks noChangeArrowheads="1"/>
          </p:cNvSpPr>
          <p:nvPr/>
        </p:nvSpPr>
        <p:spPr bwMode="auto">
          <a:xfrm>
            <a:off x="457200" y="8842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tabLst>
                <a:tab pos="3714750" algn="l"/>
              </a:tabLst>
              <a:defRPr sz="4400">
                <a:solidFill>
                  <a:schemeClr val="tx2"/>
                </a:solidFill>
                <a:latin typeface="Arial" panose="020B0604020202020204" pitchFamily="34" charset="0"/>
              </a:defRPr>
            </a:lvl1pPr>
            <a:lvl2pPr algn="ctr">
              <a:tabLst>
                <a:tab pos="3714750" algn="l"/>
              </a:tabLst>
              <a:defRPr sz="4400">
                <a:solidFill>
                  <a:schemeClr val="tx2"/>
                </a:solidFill>
                <a:latin typeface="Arial" panose="020B0604020202020204" pitchFamily="34" charset="0"/>
              </a:defRPr>
            </a:lvl2pPr>
            <a:lvl3pPr algn="ctr">
              <a:tabLst>
                <a:tab pos="3714750" algn="l"/>
              </a:tabLst>
              <a:defRPr sz="4400">
                <a:solidFill>
                  <a:schemeClr val="tx2"/>
                </a:solidFill>
                <a:latin typeface="Arial" panose="020B0604020202020204" pitchFamily="34" charset="0"/>
              </a:defRPr>
            </a:lvl3pPr>
            <a:lvl4pPr algn="ctr">
              <a:tabLst>
                <a:tab pos="3714750" algn="l"/>
              </a:tabLst>
              <a:defRPr sz="4400">
                <a:solidFill>
                  <a:schemeClr val="tx2"/>
                </a:solidFill>
                <a:latin typeface="Arial" panose="020B0604020202020204" pitchFamily="34" charset="0"/>
              </a:defRPr>
            </a:lvl4pPr>
            <a:lvl5pPr algn="ctr">
              <a:tabLst>
                <a:tab pos="3714750" algn="l"/>
              </a:tabLst>
              <a:defRPr sz="4400">
                <a:solidFill>
                  <a:schemeClr val="tx2"/>
                </a:solidFill>
                <a:latin typeface="Arial" panose="020B0604020202020204" pitchFamily="34" charset="0"/>
              </a:defRPr>
            </a:lvl5pPr>
            <a:lvl6pPr marL="457200" algn="ctr" fontAlgn="base">
              <a:spcBef>
                <a:spcPct val="0"/>
              </a:spcBef>
              <a:spcAft>
                <a:spcPct val="0"/>
              </a:spcAft>
              <a:tabLst>
                <a:tab pos="3714750" algn="l"/>
              </a:tabLst>
              <a:defRPr sz="4400">
                <a:solidFill>
                  <a:schemeClr val="tx2"/>
                </a:solidFill>
                <a:latin typeface="Arial" panose="020B0604020202020204" pitchFamily="34" charset="0"/>
              </a:defRPr>
            </a:lvl6pPr>
            <a:lvl7pPr marL="914400" algn="ctr" fontAlgn="base">
              <a:spcBef>
                <a:spcPct val="0"/>
              </a:spcBef>
              <a:spcAft>
                <a:spcPct val="0"/>
              </a:spcAft>
              <a:tabLst>
                <a:tab pos="3714750" algn="l"/>
              </a:tabLst>
              <a:defRPr sz="4400">
                <a:solidFill>
                  <a:schemeClr val="tx2"/>
                </a:solidFill>
                <a:latin typeface="Arial" panose="020B0604020202020204" pitchFamily="34" charset="0"/>
              </a:defRPr>
            </a:lvl7pPr>
            <a:lvl8pPr marL="1371600" algn="ctr" fontAlgn="base">
              <a:spcBef>
                <a:spcPct val="0"/>
              </a:spcBef>
              <a:spcAft>
                <a:spcPct val="0"/>
              </a:spcAft>
              <a:tabLst>
                <a:tab pos="3714750" algn="l"/>
              </a:tabLst>
              <a:defRPr sz="4400">
                <a:solidFill>
                  <a:schemeClr val="tx2"/>
                </a:solidFill>
                <a:latin typeface="Arial" panose="020B0604020202020204" pitchFamily="34" charset="0"/>
              </a:defRPr>
            </a:lvl8pPr>
            <a:lvl9pPr marL="1828800" algn="ctr" fontAlgn="base">
              <a:spcBef>
                <a:spcPct val="0"/>
              </a:spcBef>
              <a:spcAft>
                <a:spcPct val="0"/>
              </a:spcAft>
              <a:tabLst>
                <a:tab pos="3714750" algn="l"/>
              </a:tabLst>
              <a:defRPr sz="4400">
                <a:solidFill>
                  <a:schemeClr val="tx2"/>
                </a:solidFill>
                <a:latin typeface="Arial" panose="020B0604020202020204" pitchFamily="34" charset="0"/>
              </a:defRPr>
            </a:lvl9pPr>
          </a:lstStyle>
          <a:p>
            <a:pPr algn="l"/>
            <a:r>
              <a:rPr lang="en-US" altLang="en-US" sz="3600" i="1">
                <a:solidFill>
                  <a:srgbClr val="0000FF"/>
                </a:solidFill>
              </a:rPr>
              <a:t>Heart Failure</a:t>
            </a:r>
            <a:r>
              <a:rPr lang="en-US" altLang="en-US" sz="3600">
                <a:solidFill>
                  <a:srgbClr val="0000FF"/>
                </a:solidFill>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Mitral valve prolapse">
            <a:extLst>
              <a:ext uri="{FF2B5EF4-FFF2-40B4-BE49-F238E27FC236}">
                <a16:creationId xmlns:a16="http://schemas.microsoft.com/office/drawing/2014/main" id="{1D425A13-08D0-9B50-C7B9-CD410FFA18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2133600"/>
            <a:ext cx="4572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0291" name="Rectangle 3">
            <a:extLst>
              <a:ext uri="{FF2B5EF4-FFF2-40B4-BE49-F238E27FC236}">
                <a16:creationId xmlns:a16="http://schemas.microsoft.com/office/drawing/2014/main" id="{68201A6D-3A7C-D0D5-37DA-24197EB92CD5}"/>
              </a:ext>
            </a:extLst>
          </p:cNvPr>
          <p:cNvSpPr>
            <a:spLocks noGrp="1" noChangeArrowheads="1"/>
          </p:cNvSpPr>
          <p:nvPr>
            <p:ph type="body" idx="1"/>
          </p:nvPr>
        </p:nvSpPr>
        <p:spPr bwMode="auto">
          <a:xfrm>
            <a:off x="457200" y="2057400"/>
            <a:ext cx="3733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6666FF"/>
              </a:buClr>
              <a:buSzPct val="50000"/>
              <a:buFont typeface="Wingdings" panose="05000000000000000000" pitchFamily="2" charset="2"/>
              <a:buChar char="u"/>
            </a:pPr>
            <a:r>
              <a:rPr lang="en-US" altLang="en-US" sz="2400"/>
              <a:t>Causes</a:t>
            </a:r>
          </a:p>
          <a:p>
            <a:pPr lvl="1">
              <a:buClr>
                <a:srgbClr val="6666FF"/>
              </a:buClr>
              <a:buSzPct val="50000"/>
              <a:buFont typeface="Wingdings" panose="05000000000000000000" pitchFamily="2" charset="2"/>
              <a:buChar char="u"/>
            </a:pPr>
            <a:r>
              <a:rPr lang="en-US" altLang="en-US" sz="2400"/>
              <a:t>Cardiac ischemia</a:t>
            </a:r>
          </a:p>
          <a:p>
            <a:pPr lvl="1">
              <a:buClr>
                <a:srgbClr val="6666FF"/>
              </a:buClr>
              <a:buSzPct val="50000"/>
              <a:buFont typeface="Wingdings" panose="05000000000000000000" pitchFamily="2" charset="2"/>
              <a:buChar char="u"/>
            </a:pPr>
            <a:r>
              <a:rPr lang="en-US" altLang="en-US" sz="2400"/>
              <a:t>Hypertensive event</a:t>
            </a:r>
          </a:p>
          <a:p>
            <a:pPr lvl="1">
              <a:buClr>
                <a:srgbClr val="6666FF"/>
              </a:buClr>
              <a:buSzPct val="50000"/>
              <a:buFont typeface="Wingdings" panose="05000000000000000000" pitchFamily="2" charset="2"/>
              <a:buChar char="u"/>
            </a:pPr>
            <a:r>
              <a:rPr lang="en-US" altLang="en-US" sz="2400"/>
              <a:t>Rate related</a:t>
            </a:r>
          </a:p>
          <a:p>
            <a:pPr lvl="2">
              <a:buClr>
                <a:srgbClr val="6666FF"/>
              </a:buClr>
              <a:buSzPct val="50000"/>
              <a:buFont typeface="Wingdings" panose="05000000000000000000" pitchFamily="2" charset="2"/>
              <a:buChar char="u"/>
            </a:pPr>
            <a:r>
              <a:rPr lang="en-US" altLang="en-US"/>
              <a:t>Tachycardia</a:t>
            </a:r>
          </a:p>
          <a:p>
            <a:pPr lvl="2">
              <a:buClr>
                <a:srgbClr val="6666FF"/>
              </a:buClr>
              <a:buSzPct val="50000"/>
              <a:buFont typeface="Wingdings" panose="05000000000000000000" pitchFamily="2" charset="2"/>
              <a:buChar char="u"/>
            </a:pPr>
            <a:r>
              <a:rPr lang="en-US" altLang="en-US"/>
              <a:t>Bradycardia</a:t>
            </a:r>
          </a:p>
          <a:p>
            <a:pPr lvl="1">
              <a:buClr>
                <a:srgbClr val="6666FF"/>
              </a:buClr>
              <a:buSzPct val="50000"/>
              <a:buFont typeface="Wingdings" panose="05000000000000000000" pitchFamily="2" charset="2"/>
              <a:buChar char="u"/>
            </a:pPr>
            <a:r>
              <a:rPr lang="en-US" altLang="en-US" sz="2400"/>
              <a:t>Valvular disease</a:t>
            </a:r>
          </a:p>
          <a:p>
            <a:pPr lvl="2">
              <a:buClr>
                <a:srgbClr val="6666FF"/>
              </a:buClr>
              <a:buSzPct val="50000"/>
              <a:buFont typeface="Wingdings" panose="05000000000000000000" pitchFamily="2" charset="2"/>
              <a:buChar char="u"/>
            </a:pPr>
            <a:r>
              <a:rPr lang="en-US" altLang="en-US"/>
              <a:t>Prolapse</a:t>
            </a:r>
          </a:p>
          <a:p>
            <a:pPr lvl="2">
              <a:buClr>
                <a:srgbClr val="6666FF"/>
              </a:buClr>
              <a:buSzPct val="50000"/>
              <a:buFont typeface="Wingdings" panose="05000000000000000000" pitchFamily="2" charset="2"/>
              <a:buChar char="u"/>
            </a:pPr>
            <a:r>
              <a:rPr lang="en-US" altLang="en-US"/>
              <a:t>Rupture</a:t>
            </a:r>
            <a:r>
              <a:rPr lang="en-CA" altLang="en-US">
                <a:cs typeface="Arial" panose="020B0604020202020204" pitchFamily="34" charset="0"/>
              </a:rPr>
              <a:t> </a:t>
            </a:r>
          </a:p>
        </p:txBody>
      </p:sp>
      <p:sp>
        <p:nvSpPr>
          <p:cNvPr id="140292" name="Rectangle 4">
            <a:extLst>
              <a:ext uri="{FF2B5EF4-FFF2-40B4-BE49-F238E27FC236}">
                <a16:creationId xmlns:a16="http://schemas.microsoft.com/office/drawing/2014/main" id="{1CDD61D7-D468-EBB7-F20E-438B0CB9A731}"/>
              </a:ext>
            </a:extLst>
          </p:cNvPr>
          <p:cNvSpPr>
            <a:spLocks noChangeArrowheads="1"/>
          </p:cNvSpPr>
          <p:nvPr/>
        </p:nvSpPr>
        <p:spPr bwMode="auto">
          <a:xfrm>
            <a:off x="457200" y="8842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tabLst>
                <a:tab pos="3714750" algn="l"/>
              </a:tabLst>
              <a:defRPr sz="4400">
                <a:solidFill>
                  <a:schemeClr val="tx2"/>
                </a:solidFill>
                <a:latin typeface="Arial" panose="020B0604020202020204" pitchFamily="34" charset="0"/>
              </a:defRPr>
            </a:lvl1pPr>
            <a:lvl2pPr algn="ctr">
              <a:tabLst>
                <a:tab pos="3714750" algn="l"/>
              </a:tabLst>
              <a:defRPr sz="4400">
                <a:solidFill>
                  <a:schemeClr val="tx2"/>
                </a:solidFill>
                <a:latin typeface="Arial" panose="020B0604020202020204" pitchFamily="34" charset="0"/>
              </a:defRPr>
            </a:lvl2pPr>
            <a:lvl3pPr algn="ctr">
              <a:tabLst>
                <a:tab pos="3714750" algn="l"/>
              </a:tabLst>
              <a:defRPr sz="4400">
                <a:solidFill>
                  <a:schemeClr val="tx2"/>
                </a:solidFill>
                <a:latin typeface="Arial" panose="020B0604020202020204" pitchFamily="34" charset="0"/>
              </a:defRPr>
            </a:lvl3pPr>
            <a:lvl4pPr algn="ctr">
              <a:tabLst>
                <a:tab pos="3714750" algn="l"/>
              </a:tabLst>
              <a:defRPr sz="4400">
                <a:solidFill>
                  <a:schemeClr val="tx2"/>
                </a:solidFill>
                <a:latin typeface="Arial" panose="020B0604020202020204" pitchFamily="34" charset="0"/>
              </a:defRPr>
            </a:lvl4pPr>
            <a:lvl5pPr algn="ctr">
              <a:tabLst>
                <a:tab pos="3714750" algn="l"/>
              </a:tabLst>
              <a:defRPr sz="4400">
                <a:solidFill>
                  <a:schemeClr val="tx2"/>
                </a:solidFill>
                <a:latin typeface="Arial" panose="020B0604020202020204" pitchFamily="34" charset="0"/>
              </a:defRPr>
            </a:lvl5pPr>
            <a:lvl6pPr marL="457200" algn="ctr" fontAlgn="base">
              <a:spcBef>
                <a:spcPct val="0"/>
              </a:spcBef>
              <a:spcAft>
                <a:spcPct val="0"/>
              </a:spcAft>
              <a:tabLst>
                <a:tab pos="3714750" algn="l"/>
              </a:tabLst>
              <a:defRPr sz="4400">
                <a:solidFill>
                  <a:schemeClr val="tx2"/>
                </a:solidFill>
                <a:latin typeface="Arial" panose="020B0604020202020204" pitchFamily="34" charset="0"/>
              </a:defRPr>
            </a:lvl6pPr>
            <a:lvl7pPr marL="914400" algn="ctr" fontAlgn="base">
              <a:spcBef>
                <a:spcPct val="0"/>
              </a:spcBef>
              <a:spcAft>
                <a:spcPct val="0"/>
              </a:spcAft>
              <a:tabLst>
                <a:tab pos="3714750" algn="l"/>
              </a:tabLst>
              <a:defRPr sz="4400">
                <a:solidFill>
                  <a:schemeClr val="tx2"/>
                </a:solidFill>
                <a:latin typeface="Arial" panose="020B0604020202020204" pitchFamily="34" charset="0"/>
              </a:defRPr>
            </a:lvl7pPr>
            <a:lvl8pPr marL="1371600" algn="ctr" fontAlgn="base">
              <a:spcBef>
                <a:spcPct val="0"/>
              </a:spcBef>
              <a:spcAft>
                <a:spcPct val="0"/>
              </a:spcAft>
              <a:tabLst>
                <a:tab pos="3714750" algn="l"/>
              </a:tabLst>
              <a:defRPr sz="4400">
                <a:solidFill>
                  <a:schemeClr val="tx2"/>
                </a:solidFill>
                <a:latin typeface="Arial" panose="020B0604020202020204" pitchFamily="34" charset="0"/>
              </a:defRPr>
            </a:lvl8pPr>
            <a:lvl9pPr marL="1828800" algn="ctr" fontAlgn="base">
              <a:spcBef>
                <a:spcPct val="0"/>
              </a:spcBef>
              <a:spcAft>
                <a:spcPct val="0"/>
              </a:spcAft>
              <a:tabLst>
                <a:tab pos="3714750" algn="l"/>
              </a:tabLst>
              <a:defRPr sz="4400">
                <a:solidFill>
                  <a:schemeClr val="tx2"/>
                </a:solidFill>
                <a:latin typeface="Arial" panose="020B0604020202020204" pitchFamily="34" charset="0"/>
              </a:defRPr>
            </a:lvl9pPr>
          </a:lstStyle>
          <a:p>
            <a:pPr algn="l"/>
            <a:r>
              <a:rPr lang="en-US" altLang="en-US" sz="3600" i="1">
                <a:solidFill>
                  <a:srgbClr val="0000FF"/>
                </a:solidFill>
              </a:rPr>
              <a:t>Heart Failure</a:t>
            </a:r>
            <a:r>
              <a:rPr lang="en-US" altLang="en-US" sz="3600">
                <a:solidFill>
                  <a:srgbClr val="0000FF"/>
                </a:solidFill>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7777C39-EC17-993C-5E75-7CB065CAE980}"/>
              </a:ext>
            </a:extLst>
          </p:cNvPr>
          <p:cNvSpPr>
            <a:spLocks noGrp="1" noChangeArrowheads="1"/>
          </p:cNvSpPr>
          <p:nvPr>
            <p:ph type="title"/>
          </p:nvPr>
        </p:nvSpPr>
        <p:spPr/>
        <p:txBody>
          <a:bodyPr>
            <a:normAutofit fontScale="90000"/>
          </a:bodyPr>
          <a:lstStyle/>
          <a:p>
            <a:r>
              <a:rPr lang="en-US" altLang="en-US" b="1" i="1" u="sng" dirty="0">
                <a:solidFill>
                  <a:srgbClr val="FF0000"/>
                </a:solidFill>
              </a:rPr>
              <a:t>RISK FACTORS OF HEART ATTACK </a:t>
            </a:r>
            <a:br>
              <a:rPr lang="en-US" altLang="en-US" dirty="0"/>
            </a:br>
            <a:br>
              <a:rPr lang="en-US" altLang="en-US" dirty="0"/>
            </a:br>
            <a:r>
              <a:rPr lang="en-US" altLang="en-US" dirty="0"/>
              <a:t>Be Old</a:t>
            </a:r>
          </a:p>
        </p:txBody>
      </p:sp>
      <p:sp>
        <p:nvSpPr>
          <p:cNvPr id="54275" name="Rectangle 3">
            <a:extLst>
              <a:ext uri="{FF2B5EF4-FFF2-40B4-BE49-F238E27FC236}">
                <a16:creationId xmlns:a16="http://schemas.microsoft.com/office/drawing/2014/main" id="{6D80EC7C-FB67-2360-CA73-8375227C4D4E}"/>
              </a:ext>
            </a:extLst>
          </p:cNvPr>
          <p:cNvSpPr>
            <a:spLocks noGrp="1" noChangeArrowheads="1"/>
          </p:cNvSpPr>
          <p:nvPr>
            <p:ph type="body" idx="1"/>
          </p:nvPr>
        </p:nvSpPr>
        <p:spPr/>
        <p:txBody>
          <a:bodyPr/>
          <a:lstStyle/>
          <a:p>
            <a:r>
              <a:rPr lang="en-US" altLang="en-US" dirty="0"/>
              <a:t>Relative risk of CHD increases with age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58A9441-38D8-400F-257F-FA2EEFB5B843}"/>
              </a:ext>
            </a:extLst>
          </p:cNvPr>
          <p:cNvSpPr>
            <a:spLocks noGrp="1" noChangeArrowheads="1"/>
          </p:cNvSpPr>
          <p:nvPr>
            <p:ph type="title"/>
          </p:nvPr>
        </p:nvSpPr>
        <p:spPr/>
        <p:txBody>
          <a:bodyPr/>
          <a:lstStyle/>
          <a:p>
            <a:r>
              <a:rPr lang="en-US" altLang="en-US"/>
              <a:t>Have a family history of CHD</a:t>
            </a:r>
          </a:p>
        </p:txBody>
      </p:sp>
      <p:sp>
        <p:nvSpPr>
          <p:cNvPr id="55299" name="Rectangle 3">
            <a:extLst>
              <a:ext uri="{FF2B5EF4-FFF2-40B4-BE49-F238E27FC236}">
                <a16:creationId xmlns:a16="http://schemas.microsoft.com/office/drawing/2014/main" id="{D05E50A0-B6BA-E758-93E6-22DD462ED607}"/>
              </a:ext>
            </a:extLst>
          </p:cNvPr>
          <p:cNvSpPr>
            <a:spLocks noGrp="1" noChangeArrowheads="1"/>
          </p:cNvSpPr>
          <p:nvPr>
            <p:ph type="body" idx="1"/>
          </p:nvPr>
        </p:nvSpPr>
        <p:spPr/>
        <p:txBody>
          <a:bodyPr/>
          <a:lstStyle/>
          <a:p>
            <a:r>
              <a:rPr lang="en-US" altLang="en-US"/>
              <a:t>The more blood relatives one has with CHD, and the younger they are (were), the higher the relative risk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E12D791-55B0-4B7A-CA78-42914F0B42C6}"/>
              </a:ext>
            </a:extLst>
          </p:cNvPr>
          <p:cNvSpPr>
            <a:spLocks noGrp="1" noChangeArrowheads="1"/>
          </p:cNvSpPr>
          <p:nvPr>
            <p:ph type="title"/>
          </p:nvPr>
        </p:nvSpPr>
        <p:spPr/>
        <p:txBody>
          <a:bodyPr>
            <a:normAutofit fontScale="90000"/>
          </a:bodyPr>
          <a:lstStyle/>
          <a:p>
            <a:r>
              <a:rPr lang="en-US" altLang="en-US"/>
              <a:t>Heredity influences your cardiovascular fitness</a:t>
            </a:r>
          </a:p>
        </p:txBody>
      </p:sp>
      <p:sp>
        <p:nvSpPr>
          <p:cNvPr id="16387" name="Rectangle 3">
            <a:extLst>
              <a:ext uri="{FF2B5EF4-FFF2-40B4-BE49-F238E27FC236}">
                <a16:creationId xmlns:a16="http://schemas.microsoft.com/office/drawing/2014/main" id="{49D849F9-2ECA-5ED4-72C3-9A1DCD657742}"/>
              </a:ext>
            </a:extLst>
          </p:cNvPr>
          <p:cNvSpPr>
            <a:spLocks noGrp="1" noChangeArrowheads="1"/>
          </p:cNvSpPr>
          <p:nvPr>
            <p:ph type="body" sz="half" idx="2"/>
          </p:nvPr>
        </p:nvSpPr>
        <p:spPr/>
        <p:txBody>
          <a:bodyPr/>
          <a:lstStyle/>
          <a:p>
            <a:pPr>
              <a:lnSpc>
                <a:spcPct val="90000"/>
              </a:lnSpc>
            </a:pPr>
            <a:r>
              <a:rPr lang="en-US" altLang="en-US" sz="2800"/>
              <a:t>Genetics is important - pick your parents carefully</a:t>
            </a:r>
          </a:p>
          <a:p>
            <a:pPr>
              <a:lnSpc>
                <a:spcPct val="90000"/>
              </a:lnSpc>
            </a:pPr>
            <a:r>
              <a:rPr lang="en-US" altLang="en-US" sz="2800"/>
              <a:t>High/low responders to training</a:t>
            </a:r>
          </a:p>
          <a:p>
            <a:pPr>
              <a:lnSpc>
                <a:spcPct val="90000"/>
              </a:lnSpc>
            </a:pPr>
            <a:r>
              <a:rPr lang="en-US" altLang="en-US" sz="2800"/>
              <a:t>If you do the process, the product will follow, within your limitations</a:t>
            </a:r>
          </a:p>
          <a:p>
            <a:pPr>
              <a:lnSpc>
                <a:spcPct val="90000"/>
              </a:lnSpc>
            </a:pPr>
            <a:endParaRPr lang="en-US" altLang="en-US" sz="2800"/>
          </a:p>
        </p:txBody>
      </p:sp>
      <p:pic>
        <p:nvPicPr>
          <p:cNvPr id="16388" name="Picture 4">
            <a:extLst>
              <a:ext uri="{FF2B5EF4-FFF2-40B4-BE49-F238E27FC236}">
                <a16:creationId xmlns:a16="http://schemas.microsoft.com/office/drawing/2014/main" id="{2D8721F6-7455-708B-8AF2-433496DEDE55}"/>
              </a:ext>
            </a:extLst>
          </p:cNvPr>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290638" y="2017713"/>
            <a:ext cx="3594100" cy="41148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6CF924F-5119-5F09-FDAC-41EAA7F2100B}"/>
              </a:ext>
            </a:extLst>
          </p:cNvPr>
          <p:cNvSpPr>
            <a:spLocks noGrp="1" noChangeArrowheads="1"/>
          </p:cNvSpPr>
          <p:nvPr>
            <p:ph type="title"/>
          </p:nvPr>
        </p:nvSpPr>
        <p:spPr/>
        <p:txBody>
          <a:bodyPr/>
          <a:lstStyle/>
          <a:p>
            <a:r>
              <a:rPr lang="en-US" altLang="en-US"/>
              <a:t>Be a Man</a:t>
            </a:r>
          </a:p>
        </p:txBody>
      </p:sp>
      <p:sp>
        <p:nvSpPr>
          <p:cNvPr id="56323" name="Rectangle 3">
            <a:extLst>
              <a:ext uri="{FF2B5EF4-FFF2-40B4-BE49-F238E27FC236}">
                <a16:creationId xmlns:a16="http://schemas.microsoft.com/office/drawing/2014/main" id="{1BB1B168-AE07-8238-EFC0-3BA5BA47BD62}"/>
              </a:ext>
            </a:extLst>
          </p:cNvPr>
          <p:cNvSpPr>
            <a:spLocks noGrp="1" noChangeArrowheads="1"/>
          </p:cNvSpPr>
          <p:nvPr>
            <p:ph type="body" idx="1"/>
          </p:nvPr>
        </p:nvSpPr>
        <p:spPr/>
        <p:txBody>
          <a:bodyPr/>
          <a:lstStyle/>
          <a:p>
            <a:r>
              <a:rPr lang="en-US" altLang="en-US"/>
              <a:t>Males have 5-6 times the relative risk of CHD of females</a:t>
            </a:r>
          </a:p>
          <a:p>
            <a:endParaRPr lang="en-US" altLang="en-US"/>
          </a:p>
          <a:p>
            <a:pPr lvl="1"/>
            <a:r>
              <a:rPr lang="en-US" altLang="en-US"/>
              <a:t>Why? Estrogen may be protective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B2340A1-D831-E369-36A1-C09CB2B50575}"/>
              </a:ext>
            </a:extLst>
          </p:cNvPr>
          <p:cNvSpPr>
            <a:spLocks noGrp="1" noChangeArrowheads="1"/>
          </p:cNvSpPr>
          <p:nvPr>
            <p:ph type="title"/>
          </p:nvPr>
        </p:nvSpPr>
        <p:spPr/>
        <p:txBody>
          <a:bodyPr/>
          <a:lstStyle/>
          <a:p>
            <a:r>
              <a:rPr lang="en-US" altLang="en-US"/>
              <a:t>Unalterable Risk Factors for CHD</a:t>
            </a:r>
          </a:p>
        </p:txBody>
      </p:sp>
      <p:sp>
        <p:nvSpPr>
          <p:cNvPr id="57347" name="Rectangle 3">
            <a:extLst>
              <a:ext uri="{FF2B5EF4-FFF2-40B4-BE49-F238E27FC236}">
                <a16:creationId xmlns:a16="http://schemas.microsoft.com/office/drawing/2014/main" id="{9CF7FA7C-F671-7C3F-771B-7EC84BDE1365}"/>
              </a:ext>
            </a:extLst>
          </p:cNvPr>
          <p:cNvSpPr>
            <a:spLocks noGrp="1" noChangeArrowheads="1"/>
          </p:cNvSpPr>
          <p:nvPr>
            <p:ph type="body" idx="1"/>
          </p:nvPr>
        </p:nvSpPr>
        <p:spPr/>
        <p:txBody>
          <a:bodyPr/>
          <a:lstStyle/>
          <a:p>
            <a:r>
              <a:rPr lang="en-US" altLang="en-US"/>
              <a:t>Age</a:t>
            </a:r>
          </a:p>
          <a:p>
            <a:r>
              <a:rPr lang="en-US" altLang="en-US"/>
              <a:t>Family History</a:t>
            </a:r>
          </a:p>
          <a:p>
            <a:r>
              <a:rPr lang="en-US" altLang="en-US"/>
              <a:t>Sex</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a:extLst>
              <a:ext uri="{FF2B5EF4-FFF2-40B4-BE49-F238E27FC236}">
                <a16:creationId xmlns:a16="http://schemas.microsoft.com/office/drawing/2014/main" id="{1518533B-DE38-FE6D-7536-8B6E9E7BA015}"/>
              </a:ext>
            </a:extLst>
          </p:cNvPr>
          <p:cNvSpPr>
            <a:spLocks noGrp="1" noChangeArrowheads="1"/>
          </p:cNvSpPr>
          <p:nvPr>
            <p:ph type="title"/>
          </p:nvPr>
        </p:nvSpPr>
        <p:spPr/>
        <p:txBody>
          <a:bodyPr/>
          <a:lstStyle/>
          <a:p>
            <a:r>
              <a:rPr lang="en-US" altLang="en-US"/>
              <a:t>Alterable Risk Factors</a:t>
            </a:r>
          </a:p>
        </p:txBody>
      </p:sp>
      <p:sp>
        <p:nvSpPr>
          <p:cNvPr id="58371" name="Rectangle 1027">
            <a:extLst>
              <a:ext uri="{FF2B5EF4-FFF2-40B4-BE49-F238E27FC236}">
                <a16:creationId xmlns:a16="http://schemas.microsoft.com/office/drawing/2014/main" id="{40D59642-8486-E171-CDAC-D0E29A696F3E}"/>
              </a:ext>
            </a:extLst>
          </p:cNvPr>
          <p:cNvSpPr>
            <a:spLocks noGrp="1" noChangeArrowheads="1"/>
          </p:cNvSpPr>
          <p:nvPr>
            <p:ph type="body" idx="1"/>
          </p:nvPr>
        </p:nvSpPr>
        <p:spPr/>
        <p:txBody>
          <a:bodyPr/>
          <a:lstStyle/>
          <a:p>
            <a:r>
              <a:rPr lang="en-US" altLang="en-US"/>
              <a:t>Things you can do something about…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a:extLst>
              <a:ext uri="{FF2B5EF4-FFF2-40B4-BE49-F238E27FC236}">
                <a16:creationId xmlns:a16="http://schemas.microsoft.com/office/drawing/2014/main" id="{9DE4E937-C3EF-3CB0-C802-BB60F5DE8A4F}"/>
              </a:ext>
            </a:extLst>
          </p:cNvPr>
          <p:cNvSpPr>
            <a:spLocks noGrp="1" noChangeArrowheads="1"/>
          </p:cNvSpPr>
          <p:nvPr>
            <p:ph type="title"/>
          </p:nvPr>
        </p:nvSpPr>
        <p:spPr/>
        <p:txBody>
          <a:bodyPr/>
          <a:lstStyle/>
          <a:p>
            <a:r>
              <a:rPr lang="en-US" altLang="en-US"/>
              <a:t>Be fat</a:t>
            </a:r>
          </a:p>
        </p:txBody>
      </p:sp>
      <p:sp>
        <p:nvSpPr>
          <p:cNvPr id="59395" name="Rectangle 1027">
            <a:extLst>
              <a:ext uri="{FF2B5EF4-FFF2-40B4-BE49-F238E27FC236}">
                <a16:creationId xmlns:a16="http://schemas.microsoft.com/office/drawing/2014/main" id="{0605CA60-F632-C574-EFC3-E6A83C73C5B0}"/>
              </a:ext>
            </a:extLst>
          </p:cNvPr>
          <p:cNvSpPr>
            <a:spLocks noGrp="1" noChangeArrowheads="1"/>
          </p:cNvSpPr>
          <p:nvPr>
            <p:ph type="body" idx="1"/>
          </p:nvPr>
        </p:nvSpPr>
        <p:spPr/>
        <p:txBody>
          <a:bodyPr/>
          <a:lstStyle/>
          <a:p>
            <a:r>
              <a:rPr lang="en-US" altLang="en-US"/>
              <a:t>Obesity increases CHD risk</a:t>
            </a:r>
          </a:p>
          <a:p>
            <a:endParaRPr lang="en-US" altLang="en-US"/>
          </a:p>
          <a:p>
            <a:r>
              <a:rPr lang="en-US" altLang="en-US"/>
              <a:t>How much fat is too much?</a:t>
            </a:r>
          </a:p>
          <a:p>
            <a:pPr lvl="1"/>
            <a:r>
              <a:rPr lang="en-US" altLang="en-US"/>
              <a:t>Males - &gt; 25%</a:t>
            </a:r>
          </a:p>
          <a:p>
            <a:pPr lvl="1"/>
            <a:r>
              <a:rPr lang="en-US" altLang="en-US"/>
              <a:t>Females &gt; 30%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a:extLst>
              <a:ext uri="{FF2B5EF4-FFF2-40B4-BE49-F238E27FC236}">
                <a16:creationId xmlns:a16="http://schemas.microsoft.com/office/drawing/2014/main" id="{CE543A5D-FDA0-C4D2-8C3D-8A8CDA70FB3A}"/>
              </a:ext>
            </a:extLst>
          </p:cNvPr>
          <p:cNvSpPr>
            <a:spLocks noGrp="1" noChangeArrowheads="1"/>
          </p:cNvSpPr>
          <p:nvPr>
            <p:ph type="title"/>
          </p:nvPr>
        </p:nvSpPr>
        <p:spPr/>
        <p:txBody>
          <a:bodyPr/>
          <a:lstStyle/>
          <a:p>
            <a:r>
              <a:rPr lang="en-US" altLang="en-US"/>
              <a:t>Pulmonary and Systemic Circuits</a:t>
            </a:r>
          </a:p>
        </p:txBody>
      </p:sp>
      <p:sp>
        <p:nvSpPr>
          <p:cNvPr id="94211" name="Rectangle 1027">
            <a:extLst>
              <a:ext uri="{FF2B5EF4-FFF2-40B4-BE49-F238E27FC236}">
                <a16:creationId xmlns:a16="http://schemas.microsoft.com/office/drawing/2014/main" id="{ECBA3304-0E58-ED2E-EE43-15DA613CEABB}"/>
              </a:ext>
            </a:extLst>
          </p:cNvPr>
          <p:cNvSpPr>
            <a:spLocks noGrp="1" noChangeArrowheads="1"/>
          </p:cNvSpPr>
          <p:nvPr>
            <p:ph type="body" sz="half" idx="1"/>
          </p:nvPr>
        </p:nvSpPr>
        <p:spPr/>
        <p:txBody>
          <a:bodyPr/>
          <a:lstStyle/>
          <a:p>
            <a:r>
              <a:rPr lang="en-US" altLang="en-US" sz="2800"/>
              <a:t>Systemic Circuit</a:t>
            </a:r>
          </a:p>
          <a:p>
            <a:pPr lvl="1"/>
            <a:r>
              <a:rPr lang="en-US" altLang="en-US" sz="2400"/>
              <a:t>Left side of heart</a:t>
            </a:r>
          </a:p>
          <a:p>
            <a:pPr lvl="1"/>
            <a:r>
              <a:rPr lang="en-US" altLang="en-US" sz="2400"/>
              <a:t>Pumps oxygenated blood to body via arteries</a:t>
            </a:r>
          </a:p>
          <a:p>
            <a:pPr lvl="1"/>
            <a:r>
              <a:rPr lang="en-US" altLang="en-US" sz="2400"/>
              <a:t>Returns deoxygenated blood to right heart via veins</a:t>
            </a:r>
          </a:p>
        </p:txBody>
      </p:sp>
      <p:sp>
        <p:nvSpPr>
          <p:cNvPr id="94212" name="Rectangle 1028">
            <a:extLst>
              <a:ext uri="{FF2B5EF4-FFF2-40B4-BE49-F238E27FC236}">
                <a16:creationId xmlns:a16="http://schemas.microsoft.com/office/drawing/2014/main" id="{38E86418-42D4-BAE6-2D0E-CABC70D9F2F8}"/>
              </a:ext>
            </a:extLst>
          </p:cNvPr>
          <p:cNvSpPr>
            <a:spLocks noGrp="1" noChangeArrowheads="1"/>
          </p:cNvSpPr>
          <p:nvPr>
            <p:ph type="body" sz="half" idx="2"/>
          </p:nvPr>
        </p:nvSpPr>
        <p:spPr/>
        <p:txBody>
          <a:bodyPr/>
          <a:lstStyle/>
          <a:p>
            <a:r>
              <a:rPr lang="en-US" altLang="en-US" sz="2800"/>
              <a:t>Pulmonary Circuit</a:t>
            </a:r>
          </a:p>
          <a:p>
            <a:pPr lvl="1"/>
            <a:r>
              <a:rPr lang="en-US" altLang="en-US" sz="2400"/>
              <a:t>Right side of heart</a:t>
            </a:r>
          </a:p>
          <a:p>
            <a:pPr lvl="1"/>
            <a:r>
              <a:rPr lang="en-US" altLang="en-US" sz="2400"/>
              <a:t>Pumps deoxygenated blood to lungs via pulmonary arteries</a:t>
            </a:r>
          </a:p>
          <a:p>
            <a:pPr lvl="1"/>
            <a:r>
              <a:rPr lang="en-US" altLang="en-US" sz="2400"/>
              <a:t>Returns oxygenated blood to left heart via pulmonary veins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5A1E0BA-6DDF-C47C-156D-FAE1EABA9345}"/>
              </a:ext>
            </a:extLst>
          </p:cNvPr>
          <p:cNvSpPr>
            <a:spLocks noGrp="1" noChangeArrowheads="1"/>
          </p:cNvSpPr>
          <p:nvPr>
            <p:ph type="title"/>
          </p:nvPr>
        </p:nvSpPr>
        <p:spPr/>
        <p:txBody>
          <a:bodyPr/>
          <a:lstStyle/>
          <a:p>
            <a:r>
              <a:rPr lang="en-US" altLang="en-US"/>
              <a:t>Eat a high fat diet</a:t>
            </a:r>
          </a:p>
        </p:txBody>
      </p:sp>
      <p:sp>
        <p:nvSpPr>
          <p:cNvPr id="60419" name="Rectangle 3">
            <a:extLst>
              <a:ext uri="{FF2B5EF4-FFF2-40B4-BE49-F238E27FC236}">
                <a16:creationId xmlns:a16="http://schemas.microsoft.com/office/drawing/2014/main" id="{1713D786-CDA8-4E84-1B30-CB2BDA0A52EB}"/>
              </a:ext>
            </a:extLst>
          </p:cNvPr>
          <p:cNvSpPr>
            <a:spLocks noGrp="1" noChangeArrowheads="1"/>
          </p:cNvSpPr>
          <p:nvPr>
            <p:ph type="body" idx="1"/>
          </p:nvPr>
        </p:nvSpPr>
        <p:spPr/>
        <p:txBody>
          <a:bodyPr/>
          <a:lstStyle/>
          <a:p>
            <a:r>
              <a:rPr lang="en-US" altLang="en-US"/>
              <a:t>High fat foods increase plaque within arteries and contribute to atherosclerosis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BF596C4-E991-6A80-D509-8F1568090635}"/>
              </a:ext>
            </a:extLst>
          </p:cNvPr>
          <p:cNvSpPr>
            <a:spLocks noGrp="1" noChangeArrowheads="1"/>
          </p:cNvSpPr>
          <p:nvPr>
            <p:ph type="title"/>
          </p:nvPr>
        </p:nvSpPr>
        <p:spPr/>
        <p:txBody>
          <a:bodyPr/>
          <a:lstStyle/>
          <a:p>
            <a:r>
              <a:rPr lang="en-US" altLang="en-US"/>
              <a:t>Have High Cholesterol</a:t>
            </a:r>
          </a:p>
        </p:txBody>
      </p:sp>
      <p:sp>
        <p:nvSpPr>
          <p:cNvPr id="61443" name="Rectangle 3">
            <a:extLst>
              <a:ext uri="{FF2B5EF4-FFF2-40B4-BE49-F238E27FC236}">
                <a16:creationId xmlns:a16="http://schemas.microsoft.com/office/drawing/2014/main" id="{E027C657-D141-B824-D127-310846F7BDAE}"/>
              </a:ext>
            </a:extLst>
          </p:cNvPr>
          <p:cNvSpPr>
            <a:spLocks noGrp="1" noChangeArrowheads="1"/>
          </p:cNvSpPr>
          <p:nvPr>
            <p:ph type="body" idx="1"/>
          </p:nvPr>
        </p:nvSpPr>
        <p:spPr/>
        <p:txBody>
          <a:bodyPr/>
          <a:lstStyle/>
          <a:p>
            <a:r>
              <a:rPr lang="en-US" altLang="en-US"/>
              <a:t>Total cholesterol/HGH ratio above:</a:t>
            </a:r>
          </a:p>
          <a:p>
            <a:r>
              <a:rPr lang="en-US" altLang="en-US"/>
              <a:t>Males – 4.5/1</a:t>
            </a:r>
          </a:p>
          <a:p>
            <a:r>
              <a:rPr lang="en-US" altLang="en-US"/>
              <a:t>Females – 4/1</a:t>
            </a:r>
          </a:p>
          <a:p>
            <a:r>
              <a:rPr lang="en-US" altLang="en-US"/>
              <a:t>Increases relative risk of CHD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CD3E11C3-F8B5-1504-DC92-223C3EBD675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9713"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8E26640-729F-6F5A-EBD9-43C5DA03F96D}"/>
              </a:ext>
            </a:extLst>
          </p:cNvPr>
          <p:cNvSpPr>
            <a:spLocks noGrp="1" noChangeArrowheads="1"/>
          </p:cNvSpPr>
          <p:nvPr>
            <p:ph type="title"/>
          </p:nvPr>
        </p:nvSpPr>
        <p:spPr/>
        <p:txBody>
          <a:bodyPr/>
          <a:lstStyle/>
          <a:p>
            <a:r>
              <a:rPr lang="en-US" altLang="en-US"/>
              <a:t>Have High Blood Pressure</a:t>
            </a:r>
          </a:p>
        </p:txBody>
      </p:sp>
      <p:sp>
        <p:nvSpPr>
          <p:cNvPr id="62467" name="Rectangle 3">
            <a:extLst>
              <a:ext uri="{FF2B5EF4-FFF2-40B4-BE49-F238E27FC236}">
                <a16:creationId xmlns:a16="http://schemas.microsoft.com/office/drawing/2014/main" id="{DD6285CB-EC46-3DBA-FDD6-52DCCDF389F9}"/>
              </a:ext>
            </a:extLst>
          </p:cNvPr>
          <p:cNvSpPr>
            <a:spLocks noGrp="1" noChangeArrowheads="1"/>
          </p:cNvSpPr>
          <p:nvPr>
            <p:ph type="body" idx="1"/>
          </p:nvPr>
        </p:nvSpPr>
        <p:spPr/>
        <p:txBody>
          <a:bodyPr/>
          <a:lstStyle/>
          <a:p>
            <a:r>
              <a:rPr lang="en-US" altLang="en-US"/>
              <a:t>High blood pressure forces the heart to work harder</a:t>
            </a:r>
          </a:p>
          <a:p>
            <a:endParaRPr lang="en-US" altLang="en-US"/>
          </a:p>
          <a:p>
            <a:r>
              <a:rPr lang="en-US" altLang="en-US"/>
              <a:t>How high is too high?</a:t>
            </a:r>
          </a:p>
          <a:p>
            <a:endParaRPr lang="en-US" altLang="en-US"/>
          </a:p>
          <a:p>
            <a:r>
              <a:rPr lang="en-US" altLang="en-US"/>
              <a:t>&gt; 140/90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5B3B655-C4E7-1EBD-4505-D5D06A827DD9}"/>
              </a:ext>
            </a:extLst>
          </p:cNvPr>
          <p:cNvSpPr>
            <a:spLocks noGrp="1" noChangeArrowheads="1"/>
          </p:cNvSpPr>
          <p:nvPr>
            <p:ph type="title"/>
          </p:nvPr>
        </p:nvSpPr>
        <p:spPr/>
        <p:txBody>
          <a:bodyPr/>
          <a:lstStyle/>
          <a:p>
            <a:r>
              <a:rPr lang="en-US" altLang="en-US"/>
              <a:t>Smoke</a:t>
            </a:r>
          </a:p>
        </p:txBody>
      </p:sp>
      <p:sp>
        <p:nvSpPr>
          <p:cNvPr id="63491" name="Rectangle 3">
            <a:extLst>
              <a:ext uri="{FF2B5EF4-FFF2-40B4-BE49-F238E27FC236}">
                <a16:creationId xmlns:a16="http://schemas.microsoft.com/office/drawing/2014/main" id="{3F3F7F7A-BCFB-FA80-74C6-D13602A85C04}"/>
              </a:ext>
            </a:extLst>
          </p:cNvPr>
          <p:cNvSpPr>
            <a:spLocks noGrp="1" noChangeArrowheads="1"/>
          </p:cNvSpPr>
          <p:nvPr>
            <p:ph type="body" idx="1"/>
          </p:nvPr>
        </p:nvSpPr>
        <p:spPr/>
        <p:txBody>
          <a:bodyPr/>
          <a:lstStyle/>
          <a:p>
            <a:r>
              <a:rPr lang="en-US" altLang="en-US"/>
              <a:t>Smokers are more likely to die of heart attack than cancer</a:t>
            </a:r>
          </a:p>
          <a:p>
            <a:endParaRPr lang="en-US" altLang="en-US"/>
          </a:p>
          <a:p>
            <a:r>
              <a:rPr lang="en-US" altLang="en-US"/>
              <a:t>Smoking is the single most important alterable risk factor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C1E0D01-D84E-8C28-EE6B-7D47D3757B0F}"/>
              </a:ext>
            </a:extLst>
          </p:cNvPr>
          <p:cNvSpPr>
            <a:spLocks noGrp="1" noChangeArrowheads="1"/>
          </p:cNvSpPr>
          <p:nvPr>
            <p:ph type="title"/>
          </p:nvPr>
        </p:nvSpPr>
        <p:spPr/>
        <p:txBody>
          <a:bodyPr/>
          <a:lstStyle/>
          <a:p>
            <a:r>
              <a:rPr lang="en-US" altLang="en-US"/>
              <a:t>Have Other Hypokinetic Diseases</a:t>
            </a:r>
          </a:p>
        </p:txBody>
      </p:sp>
      <p:sp>
        <p:nvSpPr>
          <p:cNvPr id="66563" name="Rectangle 3">
            <a:extLst>
              <a:ext uri="{FF2B5EF4-FFF2-40B4-BE49-F238E27FC236}">
                <a16:creationId xmlns:a16="http://schemas.microsoft.com/office/drawing/2014/main" id="{127B3CBE-D8FA-CDE5-0E58-B79CEB50F41B}"/>
              </a:ext>
            </a:extLst>
          </p:cNvPr>
          <p:cNvSpPr>
            <a:spLocks noGrp="1" noChangeArrowheads="1"/>
          </p:cNvSpPr>
          <p:nvPr>
            <p:ph type="body" idx="1"/>
          </p:nvPr>
        </p:nvSpPr>
        <p:spPr/>
        <p:txBody>
          <a:bodyPr/>
          <a:lstStyle/>
          <a:p>
            <a:r>
              <a:rPr lang="en-US" altLang="en-US"/>
              <a:t>Diabetes</a:t>
            </a:r>
          </a:p>
          <a:p>
            <a:r>
              <a:rPr lang="en-US" altLang="en-US"/>
              <a:t>Ulcers</a:t>
            </a:r>
          </a:p>
          <a:p>
            <a:r>
              <a:rPr lang="en-US" altLang="en-US"/>
              <a:t>Obesity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FF0000"/>
                </a:solidFill>
              </a:rPr>
              <a:t>Pulmonary and Systemic circulations </a:t>
            </a:r>
            <a:endParaRPr lang="ar-IQ" b="1" dirty="0">
              <a:solidFill>
                <a:srgbClr val="FF0000"/>
              </a:solidFill>
            </a:endParaRPr>
          </a:p>
        </p:txBody>
      </p:sp>
      <p:pic>
        <p:nvPicPr>
          <p:cNvPr id="4" name="Picture 7">
            <a:extLst>
              <a:ext uri="{FF2B5EF4-FFF2-40B4-BE49-F238E27FC236}">
                <a16:creationId xmlns:a16="http://schemas.microsoft.com/office/drawing/2014/main" id="{08598A0F-92AE-491E-998C-0ED4CA7DCF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63879" y="1825625"/>
            <a:ext cx="261624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32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332655"/>
            <a:ext cx="1798476" cy="86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8680"/>
            <a:ext cx="944563"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196752"/>
            <a:ext cx="175577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082" y="1852985"/>
            <a:ext cx="237695" cy="71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747" y="2228214"/>
            <a:ext cx="112236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252" y="2953870"/>
            <a:ext cx="32385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6425" y="3438851"/>
            <a:ext cx="14271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385" y="4365104"/>
            <a:ext cx="32385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8184" y="4941168"/>
            <a:ext cx="107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7356" y="5661248"/>
            <a:ext cx="10302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2545" y="5602156"/>
            <a:ext cx="193198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784" y="5431775"/>
            <a:ext cx="9271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4409" y="4850085"/>
            <a:ext cx="2066925" cy="61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9271" y="3992707"/>
            <a:ext cx="457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5557" y="3320582"/>
            <a:ext cx="14446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1214" y="2584608"/>
            <a:ext cx="457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670" y="2033746"/>
            <a:ext cx="1676400"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1214" y="1242340"/>
            <a:ext cx="457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9447" y="905815"/>
            <a:ext cx="1938337" cy="68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56813" y="325901"/>
            <a:ext cx="97472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554884" y="1397217"/>
            <a:ext cx="1665186" cy="830997"/>
          </a:xfrm>
          <a:prstGeom prst="rect">
            <a:avLst/>
          </a:prstGeom>
          <a:noFill/>
        </p:spPr>
        <p:txBody>
          <a:bodyPr wrap="square" rtlCol="1">
            <a:spAutoFit/>
          </a:bodyPr>
          <a:lstStyle/>
          <a:p>
            <a:r>
              <a:rPr lang="en-US" sz="2400" b="1" dirty="0"/>
              <a:t>Pulmonary circulation</a:t>
            </a:r>
            <a:endParaRPr lang="ar-IQ" sz="2400" b="1" dirty="0"/>
          </a:p>
        </p:txBody>
      </p:sp>
      <p:sp>
        <p:nvSpPr>
          <p:cNvPr id="5" name="مربع نص 4"/>
          <p:cNvSpPr txBox="1"/>
          <p:nvPr/>
        </p:nvSpPr>
        <p:spPr>
          <a:xfrm>
            <a:off x="3487378" y="4434586"/>
            <a:ext cx="1800198" cy="830997"/>
          </a:xfrm>
          <a:prstGeom prst="rect">
            <a:avLst/>
          </a:prstGeom>
          <a:noFill/>
        </p:spPr>
        <p:txBody>
          <a:bodyPr wrap="square" rtlCol="1">
            <a:spAutoFit/>
          </a:bodyPr>
          <a:lstStyle/>
          <a:p>
            <a:pPr algn="l"/>
            <a:r>
              <a:rPr lang="en-US" sz="2400" b="1" dirty="0"/>
              <a:t>Systemic circulation </a:t>
            </a:r>
            <a:endParaRPr lang="ar-IQ" sz="2400" b="1" dirty="0"/>
          </a:p>
        </p:txBody>
      </p:sp>
    </p:spTree>
    <p:extLst>
      <p:ext uri="{BB962C8B-B14F-4D97-AF65-F5344CB8AC3E}">
        <p14:creationId xmlns:p14="http://schemas.microsoft.com/office/powerpoint/2010/main" val="164137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568952" cy="6264696"/>
          </a:xfrm>
        </p:spPr>
        <p:txBody>
          <a:bodyPr>
            <a:normAutofit/>
          </a:bodyPr>
          <a:lstStyle/>
          <a:p>
            <a:pPr marL="0" indent="0" algn="l" rtl="0">
              <a:buNone/>
            </a:pPr>
            <a:endParaRPr lang="en-US" sz="2000" b="1" dirty="0">
              <a:solidFill>
                <a:srgbClr val="FF0000"/>
              </a:solidFill>
              <a:latin typeface="Times New Roman" pitchFamily="18" charset="0"/>
              <a:cs typeface="Times New Roman" pitchFamily="18" charset="0"/>
            </a:endParaRPr>
          </a:p>
          <a:p>
            <a:pPr marL="0" indent="0" algn="l" rtl="0">
              <a:buNone/>
            </a:pPr>
            <a:r>
              <a:rPr lang="en-US" sz="2000" b="1" dirty="0">
                <a:solidFill>
                  <a:srgbClr val="FF0000"/>
                </a:solidFill>
                <a:latin typeface="Times New Roman" pitchFamily="18" charset="0"/>
                <a:cs typeface="Times New Roman" pitchFamily="18" charset="0"/>
              </a:rPr>
              <a:t>Functional anatomy of heart</a:t>
            </a:r>
          </a:p>
          <a:p>
            <a:pPr marL="0" indent="0" algn="l" rtl="0">
              <a:buNone/>
            </a:pPr>
            <a:r>
              <a:rPr lang="en-US" sz="2000" dirty="0">
                <a:latin typeface="Times New Roman" pitchFamily="18" charset="0"/>
                <a:cs typeface="Times New Roman" pitchFamily="18" charset="0"/>
              </a:rPr>
              <a:t>The heart is a muscular pump designed to ensure the circulation of blood</a:t>
            </a:r>
          </a:p>
          <a:p>
            <a:pPr marL="0" indent="0" algn="l" rtl="0">
              <a:buNone/>
            </a:pPr>
            <a:r>
              <a:rPr lang="en-US" sz="2000" dirty="0">
                <a:latin typeface="Times New Roman" pitchFamily="18" charset="0"/>
                <a:cs typeface="Times New Roman" pitchFamily="18" charset="0"/>
              </a:rPr>
              <a:t>through the tissues of the body. The human heart weighs approximately</a:t>
            </a:r>
          </a:p>
          <a:p>
            <a:pPr marL="0" indent="0" algn="l" rtl="0">
              <a:buNone/>
            </a:pPr>
            <a:r>
              <a:rPr lang="en-US" sz="2000" dirty="0">
                <a:latin typeface="Times New Roman" pitchFamily="18" charset="0"/>
                <a:cs typeface="Times New Roman" pitchFamily="18" charset="0"/>
              </a:rPr>
              <a:t>300 g and it consists of two halves, right and left, both structurally and</a:t>
            </a:r>
          </a:p>
          <a:p>
            <a:pPr marL="0" indent="0" algn="l" rtl="0">
              <a:buNone/>
            </a:pPr>
            <a:r>
              <a:rPr lang="en-US" sz="2000" dirty="0">
                <a:latin typeface="Times New Roman" pitchFamily="18" charset="0"/>
                <a:cs typeface="Times New Roman" pitchFamily="18" charset="0"/>
              </a:rPr>
              <a:t>functionally. The right half circulates blood through the lungs for the</a:t>
            </a:r>
          </a:p>
          <a:p>
            <a:pPr marL="0" indent="0" algn="l" rtl="0">
              <a:buNone/>
            </a:pPr>
            <a:r>
              <a:rPr lang="en-US" sz="2000" dirty="0">
                <a:latin typeface="Times New Roman" pitchFamily="18" charset="0"/>
                <a:cs typeface="Times New Roman" pitchFamily="18" charset="0"/>
              </a:rPr>
              <a:t>purpose of oxygenation (i.e. through pulmonary circulation). The left</a:t>
            </a:r>
          </a:p>
          <a:p>
            <a:pPr marL="0" indent="0" algn="l" rtl="0">
              <a:buNone/>
            </a:pPr>
            <a:r>
              <a:rPr lang="en-US" sz="2000" dirty="0">
                <a:latin typeface="Times New Roman" pitchFamily="18" charset="0"/>
                <a:cs typeface="Times New Roman" pitchFamily="18" charset="0"/>
              </a:rPr>
              <a:t>heart circulates blood to tissues of the entire body (i.e. through the</a:t>
            </a:r>
          </a:p>
          <a:p>
            <a:pPr marL="0" indent="0" algn="l" rtl="0">
              <a:buNone/>
            </a:pPr>
            <a:r>
              <a:rPr lang="en-US" sz="2000" dirty="0">
                <a:latin typeface="Times New Roman" pitchFamily="18" charset="0"/>
                <a:cs typeface="Times New Roman" pitchFamily="18" charset="0"/>
              </a:rPr>
              <a:t>systemic circulation).</a:t>
            </a:r>
          </a:p>
          <a:p>
            <a:pPr marL="0" indent="0" algn="l" rtl="0">
              <a:buNone/>
            </a:pPr>
            <a:r>
              <a:rPr lang="en-US" sz="2000" b="1" dirty="0">
                <a:solidFill>
                  <a:srgbClr val="FF0000"/>
                </a:solidFill>
                <a:latin typeface="Times New Roman" pitchFamily="18" charset="0"/>
                <a:cs typeface="Times New Roman" pitchFamily="18" charset="0"/>
              </a:rPr>
              <a:t>Chambers of heart</a:t>
            </a:r>
          </a:p>
          <a:p>
            <a:pPr marL="0" indent="0" algn="l" rtl="0">
              <a:buNone/>
            </a:pPr>
            <a:r>
              <a:rPr lang="en-US" sz="2000" dirty="0">
                <a:latin typeface="Times New Roman" pitchFamily="18" charset="0"/>
                <a:cs typeface="Times New Roman" pitchFamily="18" charset="0"/>
              </a:rPr>
              <a:t>Each half of the heart consists of an inflow chamber called the atrium and</a:t>
            </a:r>
          </a:p>
          <a:p>
            <a:pPr marL="0" indent="0" algn="l" rtl="0">
              <a:buNone/>
            </a:pPr>
            <a:r>
              <a:rPr lang="en-US" sz="2000" dirty="0">
                <a:latin typeface="Times New Roman" pitchFamily="18" charset="0"/>
                <a:cs typeface="Times New Roman" pitchFamily="18" charset="0"/>
              </a:rPr>
              <a:t>an outflow chamber called the ventricle . Thus, there are four</a:t>
            </a:r>
          </a:p>
          <a:p>
            <a:pPr marL="0" indent="0" algn="l" rtl="0">
              <a:buNone/>
            </a:pPr>
            <a:r>
              <a:rPr lang="en-US" sz="2000" dirty="0">
                <a:latin typeface="Times New Roman" pitchFamily="18" charset="0"/>
                <a:cs typeface="Times New Roman" pitchFamily="18" charset="0"/>
              </a:rPr>
              <a:t>chambers in the heart.</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94596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435280" cy="6336704"/>
          </a:xfrm>
        </p:spPr>
        <p:txBody>
          <a:bodyPr>
            <a:normAutofit/>
          </a:bodyPr>
          <a:lstStyle/>
          <a:p>
            <a:pPr marL="0" indent="0" algn="l" rtl="0">
              <a:buNone/>
            </a:pPr>
            <a:r>
              <a:rPr lang="en-US" b="1" dirty="0">
                <a:solidFill>
                  <a:srgbClr val="FF0000"/>
                </a:solidFill>
                <a:latin typeface="Times New Roman" pitchFamily="18" charset="0"/>
                <a:cs typeface="Times New Roman" pitchFamily="18" charset="0"/>
              </a:rPr>
              <a:t>Atria</a:t>
            </a:r>
          </a:p>
          <a:p>
            <a:pPr marL="0" indent="0" algn="l" rtl="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Interatrial</a:t>
            </a:r>
            <a:r>
              <a:rPr lang="en-US" sz="2000" dirty="0">
                <a:latin typeface="Times New Roman" pitchFamily="18" charset="0"/>
                <a:cs typeface="Times New Roman" pitchFamily="18" charset="0"/>
              </a:rPr>
              <a:t> septum separates the right and left atria which are thin walled</a:t>
            </a:r>
          </a:p>
          <a:p>
            <a:pPr marL="0" indent="0" algn="l" rtl="0">
              <a:buNone/>
            </a:pPr>
            <a:r>
              <a:rPr lang="en-US" sz="2000" dirty="0">
                <a:latin typeface="Times New Roman" pitchFamily="18" charset="0"/>
                <a:cs typeface="Times New Roman" pitchFamily="18" charset="0"/>
              </a:rPr>
              <a:t>chambers.</a:t>
            </a:r>
          </a:p>
          <a:p>
            <a:pPr marL="0" indent="0" algn="l" rtl="0">
              <a:buNone/>
            </a:pPr>
            <a:r>
              <a:rPr lang="en-US" sz="2000" dirty="0">
                <a:latin typeface="Times New Roman" pitchFamily="18" charset="0"/>
                <a:cs typeface="Times New Roman" pitchFamily="18" charset="0"/>
              </a:rPr>
              <a:t>• Right atrium receives deoxygenated blood from tissues of the entire</a:t>
            </a:r>
          </a:p>
          <a:p>
            <a:pPr marL="0" indent="0" algn="l" rtl="0">
              <a:buNone/>
            </a:pPr>
            <a:r>
              <a:rPr lang="en-US" sz="2000" dirty="0">
                <a:latin typeface="Times New Roman" pitchFamily="18" charset="0"/>
                <a:cs typeface="Times New Roman" pitchFamily="18" charset="0"/>
              </a:rPr>
              <a:t>body through the superior and inferior venae cava. This blood passes</a:t>
            </a:r>
          </a:p>
          <a:p>
            <a:pPr marL="0" indent="0" algn="l" rtl="0">
              <a:buNone/>
            </a:pPr>
            <a:r>
              <a:rPr lang="en-US" sz="2000" dirty="0">
                <a:latin typeface="Times New Roman" pitchFamily="18" charset="0"/>
                <a:cs typeface="Times New Roman" pitchFamily="18" charset="0"/>
              </a:rPr>
              <a:t>into the right ventricle through the right </a:t>
            </a:r>
            <a:r>
              <a:rPr lang="en-US" sz="2000" dirty="0" err="1">
                <a:latin typeface="Times New Roman" pitchFamily="18" charset="0"/>
                <a:cs typeface="Times New Roman" pitchFamily="18" charset="0"/>
              </a:rPr>
              <a:t>atrio</a:t>
            </a:r>
            <a:r>
              <a:rPr lang="en-US" sz="2000" dirty="0">
                <a:latin typeface="Times New Roman" pitchFamily="18" charset="0"/>
                <a:cs typeface="Times New Roman" pitchFamily="18" charset="0"/>
              </a:rPr>
              <a:t>-ventricular orifice which is</a:t>
            </a:r>
          </a:p>
          <a:p>
            <a:pPr marL="0" indent="0" algn="l" rtl="0">
              <a:buNone/>
            </a:pPr>
            <a:r>
              <a:rPr lang="en-US" sz="2000" dirty="0">
                <a:latin typeface="Times New Roman" pitchFamily="18" charset="0"/>
                <a:cs typeface="Times New Roman" pitchFamily="18" charset="0"/>
              </a:rPr>
              <a:t>guarded by tricuspid valve. The right atrium has got the pacemaker</a:t>
            </a:r>
          </a:p>
          <a:p>
            <a:pPr marL="0" indent="0" algn="l" rtl="0">
              <a:buNone/>
            </a:pPr>
            <a:r>
              <a:rPr lang="en-US" sz="2000" dirty="0">
                <a:latin typeface="Times New Roman" pitchFamily="18" charset="0"/>
                <a:cs typeface="Times New Roman" pitchFamily="18" charset="0"/>
              </a:rPr>
              <a:t>known as </a:t>
            </a:r>
            <a:r>
              <a:rPr lang="en-US" sz="2000" dirty="0" err="1">
                <a:latin typeface="Times New Roman" pitchFamily="18" charset="0"/>
                <a:cs typeface="Times New Roman" pitchFamily="18" charset="0"/>
              </a:rPr>
              <a:t>sinoatrial</a:t>
            </a:r>
            <a:r>
              <a:rPr lang="en-US" sz="2000" dirty="0">
                <a:latin typeface="Times New Roman" pitchFamily="18" charset="0"/>
                <a:cs typeface="Times New Roman" pitchFamily="18" charset="0"/>
              </a:rPr>
              <a:t> node that produces cardiac impulses and</a:t>
            </a:r>
          </a:p>
          <a:p>
            <a:pPr marL="0" indent="0" algn="l" rtl="0">
              <a:buNone/>
            </a:pPr>
            <a:r>
              <a:rPr lang="en-US" sz="2000" dirty="0" err="1">
                <a:latin typeface="Times New Roman" pitchFamily="18" charset="0"/>
                <a:cs typeface="Times New Roman" pitchFamily="18" charset="0"/>
              </a:rPr>
              <a:t>atrioventricular</a:t>
            </a:r>
            <a:r>
              <a:rPr lang="en-US" sz="2000" dirty="0">
                <a:latin typeface="Times New Roman" pitchFamily="18" charset="0"/>
                <a:cs typeface="Times New Roman" pitchFamily="18" charset="0"/>
              </a:rPr>
              <a:t> (AV) node that conducts these impulses to the</a:t>
            </a:r>
          </a:p>
          <a:p>
            <a:pPr marL="0" indent="0" algn="l" rtl="0">
              <a:buNone/>
            </a:pPr>
            <a:r>
              <a:rPr lang="en-US" sz="2000" dirty="0">
                <a:latin typeface="Times New Roman" pitchFamily="18" charset="0"/>
                <a:cs typeface="Times New Roman" pitchFamily="18" charset="0"/>
              </a:rPr>
              <a:t>ventricles.</a:t>
            </a:r>
          </a:p>
          <a:p>
            <a:pPr marL="0" indent="0" algn="l" rtl="0">
              <a:buNone/>
            </a:pPr>
            <a:r>
              <a:rPr lang="en-US" sz="2000" dirty="0">
                <a:latin typeface="Times New Roman" pitchFamily="18" charset="0"/>
                <a:cs typeface="Times New Roman" pitchFamily="18" charset="0"/>
              </a:rPr>
              <a:t>• Left atrium receives oxygenated blood from the lungs through the four</a:t>
            </a:r>
          </a:p>
          <a:p>
            <a:pPr marL="0" indent="0" algn="l" rtl="0">
              <a:buNone/>
            </a:pPr>
            <a:r>
              <a:rPr lang="en-US" sz="2000" dirty="0">
                <a:latin typeface="Times New Roman" pitchFamily="18" charset="0"/>
                <a:cs typeface="Times New Roman" pitchFamily="18" charset="0"/>
              </a:rPr>
              <a:t>pulmonary veins (two rights and two lefts). This blood passes into left</a:t>
            </a:r>
          </a:p>
          <a:p>
            <a:pPr marL="0" indent="0" algn="l" rtl="0">
              <a:buNone/>
            </a:pPr>
            <a:r>
              <a:rPr lang="en-US" sz="2000" dirty="0">
                <a:latin typeface="Times New Roman" pitchFamily="18" charset="0"/>
                <a:cs typeface="Times New Roman" pitchFamily="18" charset="0"/>
              </a:rPr>
              <a:t>ventricle through the left AV orifice which is guarded by the mitral</a:t>
            </a:r>
          </a:p>
          <a:p>
            <a:pPr marL="0" indent="0" algn="l" rtl="0">
              <a:buNone/>
            </a:pPr>
            <a:r>
              <a:rPr lang="en-US" sz="2000" dirty="0">
                <a:latin typeface="Times New Roman" pitchFamily="18" charset="0"/>
                <a:cs typeface="Times New Roman" pitchFamily="18" charset="0"/>
              </a:rPr>
              <a:t>valve.</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499035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TotalTime>
  <Words>2942</Words>
  <Application>Microsoft Office PowerPoint</Application>
  <PresentationFormat>On-screen Show (4:3)</PresentationFormat>
  <Paragraphs>347</Paragraphs>
  <Slides>55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Times</vt:lpstr>
      <vt:lpstr>Times New Roman</vt:lpstr>
      <vt:lpstr>Wingdings</vt:lpstr>
      <vt:lpstr>Office Theme</vt:lpstr>
      <vt:lpstr>CARDIOVASCULAR SYSTEM </vt:lpstr>
      <vt:lpstr>Structural components of the heart.</vt:lpstr>
      <vt:lpstr>Cardiovascular System Components</vt:lpstr>
      <vt:lpstr>Circulatory System</vt:lpstr>
      <vt:lpstr>Pulmonary and Systemic Circuits</vt:lpstr>
      <vt:lpstr>Pulmonary and Systemic circulations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Valves of the heart.</vt:lpstr>
      <vt:lpstr>PowerPoint Presentation</vt:lpstr>
      <vt:lpstr>PowerPoint Presentation</vt:lpstr>
      <vt:lpstr>Normal Impulse Conduction </vt:lpstr>
      <vt:lpstr>Conduction system of the heart.</vt:lpstr>
      <vt:lpstr>PowerPoint Presentation</vt:lpstr>
      <vt:lpstr>PowerPoint Presentation</vt:lpstr>
      <vt:lpstr>PowerPoint Presentation</vt:lpstr>
      <vt:lpstr>Cardiac Cycle</vt:lpstr>
      <vt:lpstr>The cardiac cycle.</vt:lpstr>
      <vt:lpstr>PowerPoint Presentation</vt:lpstr>
      <vt:lpstr>Electrocardiogram wave.</vt:lpstr>
      <vt:lpstr>Diagnostic use of the ECG</vt:lpstr>
      <vt:lpstr>PowerPoint Presentation</vt:lpstr>
      <vt:lpstr>Heart Rate</vt:lpstr>
      <vt:lpstr>Cardiac Function</vt:lpstr>
      <vt:lpstr>Pumping Action of the Heart</vt:lpstr>
      <vt:lpstr>A. Preload is related to the amount of blood and stretching of the ventricular myocardial fibers.</vt:lpstr>
      <vt:lpstr>(continued)   B. Afterload is the pressure that the ventricles must overcome in order to open the aortic and pulmonic valvular cusps.</vt:lpstr>
      <vt:lpstr>PowerPoint Presentation</vt:lpstr>
      <vt:lpstr>PowerPoint Presentation</vt:lpstr>
      <vt:lpstr>PowerPoint Presentation</vt:lpstr>
      <vt:lpstr>PowerPoint Presentation</vt:lpstr>
      <vt:lpstr>PowerPoint Presentation</vt:lpstr>
      <vt:lpstr>PowerPoint Presentation</vt:lpstr>
      <vt:lpstr>Heart sounds in systole and diastole.</vt:lpstr>
      <vt:lpstr>PowerPoint Presentation</vt:lpstr>
      <vt:lpstr>PowerPoint Presentation</vt:lpstr>
      <vt:lpstr>PowerPoint Presentation</vt:lpstr>
      <vt:lpstr>RISK FACTORS OF HEART ATTACK   Be Old</vt:lpstr>
      <vt:lpstr>Have a family history of CHD</vt:lpstr>
      <vt:lpstr>Heredity influences your cardiovascular fitness</vt:lpstr>
      <vt:lpstr>Be a Man</vt:lpstr>
      <vt:lpstr>Unalterable Risk Factors for CHD</vt:lpstr>
      <vt:lpstr>Alterable Risk Factors</vt:lpstr>
      <vt:lpstr>Be fat</vt:lpstr>
      <vt:lpstr>Eat a high fat diet</vt:lpstr>
      <vt:lpstr>Have High Cholesterol</vt:lpstr>
      <vt:lpstr>PowerPoint Presentation</vt:lpstr>
      <vt:lpstr>Have High Blood Pressure</vt:lpstr>
      <vt:lpstr>Smoke</vt:lpstr>
      <vt:lpstr>Have Other Hypokinetic Diseases</vt:lpstr>
    </vt:vector>
  </TitlesOfParts>
  <Company>المستقبل للحاسبات - سنجار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dc:creator>
  <cp:lastModifiedBy>زينب حميد</cp:lastModifiedBy>
  <cp:revision>19</cp:revision>
  <dcterms:created xsi:type="dcterms:W3CDTF">2021-01-18T17:36:52Z</dcterms:created>
  <dcterms:modified xsi:type="dcterms:W3CDTF">2023-09-04T17:40:00Z</dcterms:modified>
</cp:coreProperties>
</file>